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512" r:id="rId2"/>
    <p:sldId id="510" r:id="rId3"/>
    <p:sldId id="544" r:id="rId4"/>
    <p:sldId id="543" r:id="rId5"/>
    <p:sldId id="545" r:id="rId6"/>
    <p:sldId id="508" r:id="rId7"/>
    <p:sldId id="369" r:id="rId8"/>
    <p:sldId id="345" r:id="rId9"/>
    <p:sldId id="346" r:id="rId10"/>
    <p:sldId id="367" r:id="rId11"/>
    <p:sldId id="409" r:id="rId12"/>
    <p:sldId id="374" r:id="rId13"/>
    <p:sldId id="327" r:id="rId14"/>
    <p:sldId id="414" r:id="rId15"/>
    <p:sldId id="518" r:id="rId16"/>
    <p:sldId id="410" r:id="rId17"/>
    <p:sldId id="505" r:id="rId18"/>
    <p:sldId id="513" r:id="rId19"/>
    <p:sldId id="329" r:id="rId20"/>
    <p:sldId id="415" r:id="rId21"/>
    <p:sldId id="514" r:id="rId22"/>
    <p:sldId id="551" r:id="rId23"/>
    <p:sldId id="373" r:id="rId24"/>
    <p:sldId id="550" r:id="rId25"/>
    <p:sldId id="548" r:id="rId26"/>
    <p:sldId id="351" r:id="rId27"/>
    <p:sldId id="535" r:id="rId28"/>
    <p:sldId id="549" r:id="rId29"/>
    <p:sldId id="418" r:id="rId30"/>
    <p:sldId id="547" r:id="rId31"/>
    <p:sldId id="54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rfas, Jeremy (Bioversity)" initials="CJ(" lastIdx="2" clrIdx="0"/>
  <p:cmAuthor id="2" name="Jonathan Steinke" initials="JS" lastIdx="2" clrIdx="1">
    <p:extLst>
      <p:ext uri="{19B8F6BF-5375-455C-9EA6-DF929625EA0E}">
        <p15:presenceInfo xmlns:p15="http://schemas.microsoft.com/office/powerpoint/2012/main" userId="Jonathan Steink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002060"/>
    <a:srgbClr val="FBAA3F"/>
    <a:srgbClr val="BF0000"/>
    <a:srgbClr val="5B9BD5"/>
    <a:srgbClr val="DEEBF7"/>
    <a:srgbClr val="003580"/>
    <a:srgbClr val="FFD766"/>
    <a:srgbClr val="031B01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67" autoAdjust="0"/>
    <p:restoredTop sz="80970" autoAdjust="0"/>
  </p:normalViewPr>
  <p:slideViewPr>
    <p:cSldViewPr snapToGrid="0">
      <p:cViewPr varScale="1">
        <p:scale>
          <a:sx n="71" d="100"/>
          <a:sy n="71" d="100"/>
        </p:scale>
        <p:origin x="72" y="4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513E0-7336-4473-9727-AD417CF7512C}" type="datetimeFigureOut">
              <a:rPr lang="en-GB" smtClean="0"/>
              <a:t>2019-04-10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2C10B-1E91-4837-B1F6-750364BC5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40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3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4984C-7FAA-4D8E-9AA2-A3960E0C02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06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830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628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13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Specific</a:t>
            </a:r>
            <a:r>
              <a:rPr lang="de-DE" dirty="0"/>
              <a:t>, observable </a:t>
            </a:r>
            <a:r>
              <a:rPr lang="de-DE" dirty="0" err="1"/>
              <a:t>criteria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</a:t>
            </a:r>
            <a:r>
              <a:rPr lang="en-US" dirty="0"/>
              <a:t>hat are relevant to the farmers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</a:t>
            </a:r>
            <a:r>
              <a:rPr lang="en-US" dirty="0"/>
              <a:t>e always ask for the best and the worst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</a:t>
            </a:r>
            <a:r>
              <a:rPr lang="en-US" dirty="0"/>
              <a:t>wo questions only: Very simple for the farmers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</a:t>
            </a:r>
            <a:r>
              <a:rPr lang="en-US" dirty="0"/>
              <a:t>hen you have more than three varieties, it gets more complicated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337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Specific</a:t>
            </a:r>
            <a:r>
              <a:rPr lang="de-DE" dirty="0"/>
              <a:t>, observable </a:t>
            </a:r>
            <a:r>
              <a:rPr lang="de-DE" dirty="0" err="1"/>
              <a:t>criteria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</a:t>
            </a:r>
            <a:r>
              <a:rPr lang="en-US" dirty="0"/>
              <a:t>hat are relevant to the farmers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</a:t>
            </a:r>
            <a:r>
              <a:rPr lang="en-US" dirty="0"/>
              <a:t>e always ask for the best and the worst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</a:t>
            </a:r>
            <a:r>
              <a:rPr lang="en-US" dirty="0"/>
              <a:t>wo questions only: Very simple for the farmers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</a:t>
            </a:r>
            <a:r>
              <a:rPr lang="en-US" dirty="0"/>
              <a:t>hen you have more than three varieties, it gets more complicated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34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45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021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702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Tricot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, but also a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diversity</a:t>
            </a:r>
            <a:r>
              <a:rPr lang="de-DE" dirty="0"/>
              <a:t> </a:t>
            </a:r>
            <a:r>
              <a:rPr lang="de-DE" dirty="0" err="1"/>
              <a:t>dissemination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, </a:t>
            </a:r>
            <a:r>
              <a:rPr lang="de-DE" dirty="0" err="1"/>
              <a:t>juts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diversity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farms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051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smtClean="0"/>
              <a:t>Droughts, pests, diseases are among the climate change problems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765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951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The ultimate aim is that the whole seed system becomes more responsive. Information goes around to keep constantly adapting to change, matching seeds to emerging needs. </a:t>
            </a:r>
          </a:p>
          <a:p>
            <a:endParaRPr lang="en-US" baseline="0" dirty="0"/>
          </a:p>
          <a:p>
            <a:pPr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9D1D2-B705-4471-B063-7F87D466E46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57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266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42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187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131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36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438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324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Low </a:t>
            </a:r>
            <a:r>
              <a:rPr lang="de-DE" dirty="0" err="1"/>
              <a:t>reliability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hit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 high </a:t>
            </a:r>
            <a:r>
              <a:rPr lang="de-DE" dirty="0" err="1"/>
              <a:t>reliability</a:t>
            </a:r>
            <a:r>
              <a:rPr lang="de-DE" dirty="0"/>
              <a:t>: By </a:t>
            </a:r>
            <a:r>
              <a:rPr lang="de-DE" dirty="0" err="1"/>
              <a:t>looking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shots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still </a:t>
            </a:r>
            <a:r>
              <a:rPr lang="de-DE" dirty="0" err="1"/>
              <a:t>figure</a:t>
            </a:r>
            <a:r>
              <a:rPr lang="de-DE" dirty="0"/>
              <a:t> out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499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Using</a:t>
            </a:r>
            <a:r>
              <a:rPr lang="de-DE" sz="1200" dirty="0"/>
              <a:t> </a:t>
            </a:r>
            <a:r>
              <a:rPr lang="de-DE" sz="1200" dirty="0" err="1"/>
              <a:t>citizen</a:t>
            </a:r>
            <a:r>
              <a:rPr lang="de-DE" sz="1200" dirty="0"/>
              <a:t> </a:t>
            </a:r>
            <a:r>
              <a:rPr lang="de-DE" sz="1200" dirty="0" err="1"/>
              <a:t>science</a:t>
            </a:r>
            <a:r>
              <a:rPr lang="de-DE" sz="1200" dirty="0"/>
              <a:t> and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wisdom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crowds</a:t>
            </a:r>
            <a:r>
              <a:rPr lang="de-DE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Split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big</a:t>
            </a:r>
            <a:r>
              <a:rPr lang="de-DE" sz="1200" dirty="0"/>
              <a:t> </a:t>
            </a:r>
            <a:r>
              <a:rPr lang="de-DE" sz="1200" dirty="0" err="1"/>
              <a:t>trial</a:t>
            </a:r>
            <a:r>
              <a:rPr lang="de-DE" sz="1200" dirty="0"/>
              <a:t> </a:t>
            </a:r>
            <a:r>
              <a:rPr lang="de-DE" sz="1200" dirty="0" err="1"/>
              <a:t>into</a:t>
            </a:r>
            <a:r>
              <a:rPr lang="de-DE" sz="1200" dirty="0"/>
              <a:t> </a:t>
            </a:r>
            <a:r>
              <a:rPr lang="de-DE" sz="1200" dirty="0" err="1"/>
              <a:t>many</a:t>
            </a:r>
            <a:r>
              <a:rPr lang="de-DE" sz="1200" dirty="0"/>
              <a:t> </a:t>
            </a:r>
            <a:r>
              <a:rPr lang="de-DE" sz="1200" dirty="0" err="1"/>
              <a:t>micro</a:t>
            </a:r>
            <a:r>
              <a:rPr lang="de-DE" sz="1200" dirty="0"/>
              <a:t>-trials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/>
              <a:t>A </a:t>
            </a:r>
            <a:r>
              <a:rPr lang="de-DE" sz="1200" dirty="0"/>
              <a:t>methodology to aggregate the data from all farmers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11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2019-04-10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067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2019-04-10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156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2019-04-10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629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245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609601" y="1381125"/>
            <a:ext cx="10970683" cy="48244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1"/>
              </a:buClr>
              <a:defRPr sz="2800">
                <a:solidFill>
                  <a:schemeClr val="tx1"/>
                </a:solidFill>
                <a:latin typeface="Arial Narrow" pitchFamily="34" charset="0"/>
                <a:cs typeface="Calibri" pitchFamily="34" charset="0"/>
              </a:defRPr>
            </a:lvl1pPr>
            <a:lvl2pPr>
              <a:buClr>
                <a:schemeClr val="tx1"/>
              </a:buClr>
              <a:defRPr sz="2600">
                <a:solidFill>
                  <a:schemeClr val="tx1"/>
                </a:solidFill>
                <a:latin typeface="Arial Narrow" pitchFamily="34" charset="0"/>
                <a:cs typeface="Calibri" pitchFamily="34" charset="0"/>
              </a:defRPr>
            </a:lvl2pPr>
            <a:lvl3pPr marL="868680">
              <a:buClr>
                <a:schemeClr val="tx1"/>
              </a:buClr>
              <a:defRPr sz="2400">
                <a:solidFill>
                  <a:schemeClr val="tx1"/>
                </a:solidFill>
                <a:latin typeface="Arial Narrow" pitchFamily="34" charset="0"/>
                <a:cs typeface="Calibri" pitchFamily="34" charset="0"/>
              </a:defRPr>
            </a:lvl3pPr>
            <a:lvl4pPr marL="1143000">
              <a:buClr>
                <a:schemeClr val="tx1"/>
              </a:buClr>
              <a:defRPr sz="2000">
                <a:solidFill>
                  <a:schemeClr val="tx1"/>
                </a:solidFill>
                <a:latin typeface="Arial Narrow" pitchFamily="34" charset="0"/>
                <a:cs typeface="Calibri" pitchFamily="34" charset="0"/>
              </a:defRPr>
            </a:lvl4pPr>
            <a:lvl5pPr marL="1417320">
              <a:buClr>
                <a:schemeClr val="tx1"/>
              </a:buClr>
              <a:defRPr sz="1800">
                <a:solidFill>
                  <a:schemeClr val="tx1"/>
                </a:solidFill>
                <a:latin typeface="Arial Narrow" pitchFamily="34" charset="0"/>
                <a:cs typeface="Calibri" pitchFamily="34" charset="0"/>
              </a:defRPr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14714" y="170123"/>
            <a:ext cx="10940348" cy="7855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rgbClr val="003580"/>
                </a:solidFill>
                <a:latin typeface="Arial Narrow" pitchFamily="34" charset="0"/>
                <a:cs typeface="Calibri" pitchFamily="34" charset="0"/>
              </a:defRPr>
            </a:lvl1pPr>
          </a:lstStyle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0406240" y="6377472"/>
            <a:ext cx="1785761" cy="48052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Bioversity FINAL out copy.g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0679" y="6446075"/>
            <a:ext cx="541347" cy="35391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773080" y="6357450"/>
            <a:ext cx="5418920" cy="18000"/>
          </a:xfrm>
          <a:prstGeom prst="rect">
            <a:avLst/>
          </a:prstGeom>
          <a:gradFill flip="none" rotWithShape="1">
            <a:gsLst>
              <a:gs pos="27000">
                <a:srgbClr val="003580"/>
              </a:gs>
              <a:gs pos="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5335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614714" y="170123"/>
            <a:ext cx="10940348" cy="7855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rgbClr val="003580"/>
                </a:solidFill>
                <a:latin typeface="Arial Narrow" pitchFamily="34" charset="0"/>
                <a:cs typeface="Calibri" pitchFamily="34" charset="0"/>
              </a:defRPr>
            </a:lvl1pPr>
          </a:lstStyle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14714" y="1382124"/>
            <a:ext cx="10939333" cy="4784761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1pPr>
            <a:lvl2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2pPr>
            <a:lvl3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3pPr>
            <a:lvl4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4pPr>
            <a:lvl5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0406240" y="6377472"/>
            <a:ext cx="1785761" cy="48052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Bioversity FINAL out copy.g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0679" y="6446075"/>
            <a:ext cx="541347" cy="35391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773080" y="6357450"/>
            <a:ext cx="5418920" cy="18000"/>
          </a:xfrm>
          <a:prstGeom prst="rect">
            <a:avLst/>
          </a:prstGeom>
          <a:gradFill flip="none" rotWithShape="1">
            <a:gsLst>
              <a:gs pos="27000">
                <a:srgbClr val="003580"/>
              </a:gs>
              <a:gs pos="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68730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line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614714" y="361517"/>
            <a:ext cx="10940348" cy="88249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ts val="3400"/>
              </a:lnSpc>
              <a:spcAft>
                <a:spcPts val="0"/>
              </a:spcAft>
              <a:defRPr sz="3200" b="1" baseline="0">
                <a:solidFill>
                  <a:srgbClr val="003580"/>
                </a:solidFill>
                <a:latin typeface="Arial Narrow" pitchFamily="34" charset="0"/>
                <a:cs typeface="Calibri" pitchFamily="34" charset="0"/>
              </a:defRPr>
            </a:lvl1pPr>
          </a:lstStyle>
          <a:p>
            <a:r>
              <a:rPr lang="en-US" dirty="0"/>
              <a:t>Master Title Slide </a:t>
            </a:r>
            <a:br>
              <a:rPr lang="en-US" dirty="0"/>
            </a:br>
            <a:r>
              <a:rPr lang="en-US" dirty="0"/>
              <a:t>Two-line Headline</a:t>
            </a:r>
            <a:br>
              <a:rPr lang="en-US" dirty="0"/>
            </a:br>
            <a:endParaRPr lang="en-CA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14714" y="1382124"/>
            <a:ext cx="10925156" cy="4784761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1pPr>
            <a:lvl2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2pPr>
            <a:lvl3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3pPr>
            <a:lvl4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4pPr>
            <a:lvl5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406240" y="6377472"/>
            <a:ext cx="1785761" cy="48052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Bioversity FINAL out copy.g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0679" y="6446075"/>
            <a:ext cx="541347" cy="35391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773080" y="6357450"/>
            <a:ext cx="5418920" cy="18000"/>
          </a:xfrm>
          <a:prstGeom prst="rect">
            <a:avLst/>
          </a:prstGeom>
          <a:gradFill flip="none" rotWithShape="1">
            <a:gsLst>
              <a:gs pos="27000">
                <a:srgbClr val="003580"/>
              </a:gs>
              <a:gs pos="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58165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0406240" y="6377472"/>
            <a:ext cx="1785761" cy="48052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 descr="Bioversity FINAL out copy.g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0679" y="6446075"/>
            <a:ext cx="541347" cy="35391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6773080" y="6357450"/>
            <a:ext cx="5418920" cy="18000"/>
          </a:xfrm>
          <a:prstGeom prst="rect">
            <a:avLst/>
          </a:prstGeom>
          <a:gradFill flip="none" rotWithShape="1">
            <a:gsLst>
              <a:gs pos="27000">
                <a:srgbClr val="003580"/>
              </a:gs>
              <a:gs pos="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35594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2019-04-10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67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2019-04-10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646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2019-04-10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22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2019-04-10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36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2019-04-10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362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2019-04-10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91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2019-04-10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90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2019-04-10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612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5B6E2-81B5-41F9-B79D-315FFFE461FC}" type="datetimeFigureOut">
              <a:rPr lang="en-GB" smtClean="0"/>
              <a:t>2019-04-10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68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uedesousa/ClimMobTool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ttp://farm7.staticflickr.com/6060/5903119823_6609f0f4f1_z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481" y="484095"/>
            <a:ext cx="8391263" cy="5572324"/>
          </a:xfrm>
          <a:prstGeom prst="rect">
            <a:avLst/>
          </a:prstGeom>
          <a:noFill/>
        </p:spPr>
      </p:pic>
      <p:pic>
        <p:nvPicPr>
          <p:cNvPr id="7" name="Picture 6" descr="Bioversity FINAL out copy.gi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42" y="138874"/>
            <a:ext cx="1448270" cy="13036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39840" y="5240594"/>
            <a:ext cx="12238891" cy="162842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9229" y="5378244"/>
            <a:ext cx="11828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  <a:cs typeface="Calibri" pitchFamily="34" charset="0"/>
              </a:rPr>
              <a:t>The “tricot” crowdsourcing methodology for varietal diversification</a:t>
            </a:r>
          </a:p>
          <a:p>
            <a:endParaRPr lang="en-US" sz="2000" b="1" i="1" dirty="0" smtClean="0">
              <a:solidFill>
                <a:schemeClr val="accent5">
                  <a:lumMod val="50000"/>
                </a:schemeClr>
              </a:solidFill>
              <a:latin typeface="Arial Narrow" pitchFamily="34" charset="0"/>
              <a:cs typeface="Calibri" pitchFamily="34" charset="0"/>
            </a:endParaRPr>
          </a:p>
          <a:p>
            <a:r>
              <a:rPr lang="en-US" sz="2000" b="1" i="1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  <a:cs typeface="Calibri" pitchFamily="34" charset="0"/>
              </a:rPr>
              <a:t>Bioversity </a:t>
            </a:r>
            <a:r>
              <a:rPr lang="en-US" sz="2000" b="1" i="1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  <a:cs typeface="Calibri" pitchFamily="34" charset="0"/>
              </a:rPr>
              <a:t>International, Information Services and Seed Supplies</a:t>
            </a:r>
          </a:p>
        </p:txBody>
      </p:sp>
      <p:pic>
        <p:nvPicPr>
          <p:cNvPr id="17" name="Picture 3" descr="O:\AllShare\Camilla\Staff Comms Toolkit\01 Logos\CGIAR\CGIAR_full_colour_transparent_backgroun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447" y="0"/>
            <a:ext cx="1778564" cy="1649335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21510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72033E-8353-4108-A7BE-A79225C6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82" y="59131"/>
            <a:ext cx="10940348" cy="78555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26000"/>
            </a:pPr>
            <a:r>
              <a:rPr lang="en-GB" dirty="0"/>
              <a:t>Distributed variety trials instead of centralized experiments</a:t>
            </a:r>
          </a:p>
        </p:txBody>
      </p:sp>
      <p:pic>
        <p:nvPicPr>
          <p:cNvPr id="126" name="Picture 125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4010341" y="1214895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16" b="65533"/>
          <a:stretch>
            <a:fillRect/>
          </a:stretch>
        </p:blipFill>
        <p:spPr bwMode="auto">
          <a:xfrm>
            <a:off x="2123038" y="4292254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4356651" y="4119216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8069243" y="3240130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8777742" y="5143948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2393712" y="1385841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8374035" y="1475592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4" name="Group 133"/>
          <p:cNvGrpSpPr>
            <a:grpSpLocks/>
          </p:cNvGrpSpPr>
          <p:nvPr/>
        </p:nvGrpSpPr>
        <p:grpSpPr bwMode="auto">
          <a:xfrm>
            <a:off x="2247660" y="1890667"/>
            <a:ext cx="1388271" cy="404018"/>
            <a:chOff x="1453518" y="275895"/>
            <a:chExt cx="1323240" cy="439451"/>
          </a:xfrm>
        </p:grpSpPr>
        <p:sp>
          <p:nvSpPr>
            <p:cNvPr id="321" name="Rectangle 320"/>
            <p:cNvSpPr/>
            <p:nvPr/>
          </p:nvSpPr>
          <p:spPr>
            <a:xfrm>
              <a:off x="1453518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1903070" y="275895"/>
              <a:ext cx="405073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2371684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grpSp>
        <p:nvGrpSpPr>
          <p:cNvPr id="135" name="Group 134"/>
          <p:cNvGrpSpPr>
            <a:grpSpLocks/>
          </p:cNvGrpSpPr>
          <p:nvPr/>
        </p:nvGrpSpPr>
        <p:grpSpPr bwMode="auto">
          <a:xfrm>
            <a:off x="4538978" y="1526045"/>
            <a:ext cx="1388271" cy="404019"/>
            <a:chOff x="1453518" y="275895"/>
            <a:chExt cx="1323240" cy="439451"/>
          </a:xfrm>
        </p:grpSpPr>
        <p:sp>
          <p:nvSpPr>
            <p:cNvPr id="318" name="Rectangle 317"/>
            <p:cNvSpPr/>
            <p:nvPr/>
          </p:nvSpPr>
          <p:spPr>
            <a:xfrm>
              <a:off x="1453518" y="275895"/>
              <a:ext cx="405073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1903070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2371685" y="275895"/>
              <a:ext cx="405073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grpSp>
        <p:nvGrpSpPr>
          <p:cNvPr id="136" name="Group 135"/>
          <p:cNvGrpSpPr>
            <a:grpSpLocks/>
          </p:cNvGrpSpPr>
          <p:nvPr/>
        </p:nvGrpSpPr>
        <p:grpSpPr bwMode="auto">
          <a:xfrm>
            <a:off x="5525738" y="3453454"/>
            <a:ext cx="1388271" cy="404019"/>
            <a:chOff x="1453518" y="275895"/>
            <a:chExt cx="1323240" cy="439451"/>
          </a:xfrm>
        </p:grpSpPr>
        <p:sp>
          <p:nvSpPr>
            <p:cNvPr id="315" name="Rectangle 314"/>
            <p:cNvSpPr/>
            <p:nvPr/>
          </p:nvSpPr>
          <p:spPr>
            <a:xfrm>
              <a:off x="1453518" y="275895"/>
              <a:ext cx="405073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1903070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2371685" y="275895"/>
              <a:ext cx="405073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grpSp>
        <p:nvGrpSpPr>
          <p:cNvPr id="137" name="Group 136"/>
          <p:cNvGrpSpPr>
            <a:grpSpLocks/>
          </p:cNvGrpSpPr>
          <p:nvPr/>
        </p:nvGrpSpPr>
        <p:grpSpPr bwMode="auto">
          <a:xfrm>
            <a:off x="2307186" y="4739930"/>
            <a:ext cx="1388271" cy="404018"/>
            <a:chOff x="1453518" y="275895"/>
            <a:chExt cx="1323240" cy="439451"/>
          </a:xfrm>
        </p:grpSpPr>
        <p:sp>
          <p:nvSpPr>
            <p:cNvPr id="312" name="Rectangle 311"/>
            <p:cNvSpPr/>
            <p:nvPr/>
          </p:nvSpPr>
          <p:spPr>
            <a:xfrm>
              <a:off x="1453518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1903070" y="275895"/>
              <a:ext cx="405073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2371684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grpSp>
        <p:nvGrpSpPr>
          <p:cNvPr id="138" name="Group 137"/>
          <p:cNvGrpSpPr>
            <a:grpSpLocks/>
          </p:cNvGrpSpPr>
          <p:nvPr/>
        </p:nvGrpSpPr>
        <p:grpSpPr bwMode="auto">
          <a:xfrm>
            <a:off x="4472536" y="4647855"/>
            <a:ext cx="1388271" cy="404018"/>
            <a:chOff x="1453518" y="275895"/>
            <a:chExt cx="1323240" cy="439451"/>
          </a:xfrm>
        </p:grpSpPr>
        <p:sp>
          <p:nvSpPr>
            <p:cNvPr id="309" name="Rectangle 308"/>
            <p:cNvSpPr/>
            <p:nvPr/>
          </p:nvSpPr>
          <p:spPr>
            <a:xfrm>
              <a:off x="1453518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1903070" y="275895"/>
              <a:ext cx="405073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2371684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9300032" y="5443985"/>
            <a:ext cx="1389940" cy="404019"/>
            <a:chOff x="1453518" y="275895"/>
            <a:chExt cx="1323240" cy="439451"/>
          </a:xfrm>
        </p:grpSpPr>
        <p:sp>
          <p:nvSpPr>
            <p:cNvPr id="306" name="Rectangle 305"/>
            <p:cNvSpPr/>
            <p:nvPr/>
          </p:nvSpPr>
          <p:spPr>
            <a:xfrm>
              <a:off x="1453518" y="275895"/>
              <a:ext cx="404588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1904118" y="275895"/>
              <a:ext cx="404588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2372171" y="275895"/>
              <a:ext cx="404587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grpSp>
        <p:nvGrpSpPr>
          <p:cNvPr id="140" name="Group 139"/>
          <p:cNvGrpSpPr>
            <a:grpSpLocks/>
          </p:cNvGrpSpPr>
          <p:nvPr/>
        </p:nvGrpSpPr>
        <p:grpSpPr bwMode="auto">
          <a:xfrm>
            <a:off x="7608871" y="3794167"/>
            <a:ext cx="1389940" cy="404019"/>
            <a:chOff x="1453518" y="275895"/>
            <a:chExt cx="1323240" cy="439451"/>
          </a:xfrm>
        </p:grpSpPr>
        <p:sp>
          <p:nvSpPr>
            <p:cNvPr id="303" name="Rectangle 302"/>
            <p:cNvSpPr/>
            <p:nvPr/>
          </p:nvSpPr>
          <p:spPr>
            <a:xfrm>
              <a:off x="1453518" y="275895"/>
              <a:ext cx="404588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904118" y="275895"/>
              <a:ext cx="404588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2372171" y="275895"/>
              <a:ext cx="404587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grpSp>
        <p:nvGrpSpPr>
          <p:cNvPr id="141" name="Group 140"/>
          <p:cNvGrpSpPr>
            <a:grpSpLocks/>
          </p:cNvGrpSpPr>
          <p:nvPr/>
        </p:nvGrpSpPr>
        <p:grpSpPr bwMode="auto">
          <a:xfrm>
            <a:off x="8023195" y="2034392"/>
            <a:ext cx="1388271" cy="402560"/>
            <a:chOff x="1453518" y="275895"/>
            <a:chExt cx="1323240" cy="439451"/>
          </a:xfrm>
        </p:grpSpPr>
        <p:sp>
          <p:nvSpPr>
            <p:cNvPr id="300" name="Rectangle 299"/>
            <p:cNvSpPr/>
            <p:nvPr/>
          </p:nvSpPr>
          <p:spPr>
            <a:xfrm>
              <a:off x="1453518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1903070" y="275895"/>
              <a:ext cx="405073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2371684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pic>
        <p:nvPicPr>
          <p:cNvPr id="142" name="Picture 141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5462239" y="2926404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Picture 144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1680719" y="3014813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6" name="Group 145"/>
          <p:cNvGrpSpPr>
            <a:grpSpLocks/>
          </p:cNvGrpSpPr>
          <p:nvPr/>
        </p:nvGrpSpPr>
        <p:grpSpPr bwMode="auto">
          <a:xfrm>
            <a:off x="1534672" y="3519639"/>
            <a:ext cx="1389940" cy="404018"/>
            <a:chOff x="1453518" y="275895"/>
            <a:chExt cx="1323240" cy="439451"/>
          </a:xfrm>
        </p:grpSpPr>
        <p:sp>
          <p:nvSpPr>
            <p:cNvPr id="294" name="Rectangle 293"/>
            <p:cNvSpPr/>
            <p:nvPr/>
          </p:nvSpPr>
          <p:spPr>
            <a:xfrm>
              <a:off x="1453518" y="275895"/>
              <a:ext cx="404587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1904118" y="275895"/>
              <a:ext cx="404587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2372170" y="275895"/>
              <a:ext cx="404588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pic>
        <p:nvPicPr>
          <p:cNvPr id="149" name="Picture 148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16" b="65533"/>
          <a:stretch>
            <a:fillRect/>
          </a:stretch>
        </p:blipFill>
        <p:spPr bwMode="auto">
          <a:xfrm>
            <a:off x="2977115" y="2578356"/>
            <a:ext cx="483312" cy="424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0" name="Group 149"/>
          <p:cNvGrpSpPr>
            <a:grpSpLocks/>
          </p:cNvGrpSpPr>
          <p:nvPr/>
        </p:nvGrpSpPr>
        <p:grpSpPr bwMode="auto">
          <a:xfrm>
            <a:off x="3161268" y="3024444"/>
            <a:ext cx="1389940" cy="404019"/>
            <a:chOff x="1453518" y="275895"/>
            <a:chExt cx="1323240" cy="439451"/>
          </a:xfrm>
        </p:grpSpPr>
        <p:sp>
          <p:nvSpPr>
            <p:cNvPr id="167" name="Rectangle 166"/>
            <p:cNvSpPr/>
            <p:nvPr/>
          </p:nvSpPr>
          <p:spPr>
            <a:xfrm>
              <a:off x="1453518" y="275895"/>
              <a:ext cx="404588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904118" y="275895"/>
              <a:ext cx="404588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2372171" y="275895"/>
              <a:ext cx="404587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pic>
        <p:nvPicPr>
          <p:cNvPr id="151" name="Picture 150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6602875" y="1890667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2" name="Group 151"/>
          <p:cNvGrpSpPr>
            <a:grpSpLocks/>
          </p:cNvGrpSpPr>
          <p:nvPr/>
        </p:nvGrpSpPr>
        <p:grpSpPr bwMode="auto">
          <a:xfrm>
            <a:off x="6252037" y="2447879"/>
            <a:ext cx="1388271" cy="404019"/>
            <a:chOff x="1453518" y="275895"/>
            <a:chExt cx="1323240" cy="439451"/>
          </a:xfrm>
        </p:grpSpPr>
        <p:sp>
          <p:nvSpPr>
            <p:cNvPr id="164" name="Rectangle 163"/>
            <p:cNvSpPr/>
            <p:nvPr/>
          </p:nvSpPr>
          <p:spPr>
            <a:xfrm>
              <a:off x="1453518" y="275895"/>
              <a:ext cx="405073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903070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2371685" y="275895"/>
              <a:ext cx="405073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pic>
        <p:nvPicPr>
          <p:cNvPr id="153" name="Picture 15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9919649" y="3255986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4" name="Group 153"/>
          <p:cNvGrpSpPr>
            <a:grpSpLocks/>
          </p:cNvGrpSpPr>
          <p:nvPr/>
        </p:nvGrpSpPr>
        <p:grpSpPr bwMode="auto">
          <a:xfrm>
            <a:off x="9568815" y="3813198"/>
            <a:ext cx="1389940" cy="404019"/>
            <a:chOff x="1453518" y="275895"/>
            <a:chExt cx="1323240" cy="439451"/>
          </a:xfrm>
        </p:grpSpPr>
        <p:sp>
          <p:nvSpPr>
            <p:cNvPr id="161" name="Rectangle 160"/>
            <p:cNvSpPr/>
            <p:nvPr/>
          </p:nvSpPr>
          <p:spPr>
            <a:xfrm>
              <a:off x="1453518" y="275895"/>
              <a:ext cx="404587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904118" y="275895"/>
              <a:ext cx="404587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2372170" y="275895"/>
              <a:ext cx="404588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pic>
        <p:nvPicPr>
          <p:cNvPr id="155" name="Picture 154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>
            <a:fillRect/>
          </a:stretch>
        </p:blipFill>
        <p:spPr bwMode="auto">
          <a:xfrm>
            <a:off x="6338676" y="4459029"/>
            <a:ext cx="483312" cy="42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6" name="Group 155"/>
          <p:cNvGrpSpPr>
            <a:grpSpLocks/>
          </p:cNvGrpSpPr>
          <p:nvPr/>
        </p:nvGrpSpPr>
        <p:grpSpPr bwMode="auto">
          <a:xfrm>
            <a:off x="6860961" y="4759068"/>
            <a:ext cx="1388271" cy="404018"/>
            <a:chOff x="1453518" y="275895"/>
            <a:chExt cx="1323240" cy="439451"/>
          </a:xfrm>
        </p:grpSpPr>
        <p:sp>
          <p:nvSpPr>
            <p:cNvPr id="158" name="Rectangle 157"/>
            <p:cNvSpPr/>
            <p:nvPr/>
          </p:nvSpPr>
          <p:spPr>
            <a:xfrm>
              <a:off x="1453518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903070" y="275895"/>
              <a:ext cx="405073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2371684" y="275895"/>
              <a:ext cx="405074" cy="439451"/>
            </a:xfrm>
            <a:prstGeom prst="rect">
              <a:avLst/>
            </a:prstGeom>
            <a:solidFill>
              <a:srgbClr val="C1D82F"/>
            </a:solidFill>
            <a:ln w="25400" cap="flat" cmpd="sng" algn="ctr">
              <a:solidFill>
                <a:srgbClr val="C1D82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Arial Narrow"/>
              </a:endParaRPr>
            </a:p>
          </p:txBody>
        </p:sp>
      </p:grpSp>
      <p:sp>
        <p:nvSpPr>
          <p:cNvPr id="157" name="Title 1"/>
          <p:cNvSpPr txBox="1">
            <a:spLocks/>
          </p:cNvSpPr>
          <p:nvPr/>
        </p:nvSpPr>
        <p:spPr>
          <a:xfrm>
            <a:off x="83343" y="6218216"/>
            <a:ext cx="5257800" cy="5715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dirty="0" smtClean="0"/>
              <a:t>van </a:t>
            </a:r>
            <a:r>
              <a:rPr lang="en-GB" sz="1600" dirty="0" err="1" smtClean="0"/>
              <a:t>Etten</a:t>
            </a:r>
            <a:r>
              <a:rPr lang="en-GB" sz="1600" dirty="0" smtClean="0"/>
              <a:t> et al. (2016</a:t>
            </a:r>
            <a:r>
              <a:rPr lang="en-GB" sz="1600" dirty="0"/>
              <a:t>) </a:t>
            </a:r>
            <a:r>
              <a:rPr lang="en-GB" sz="1600" i="1" dirty="0" err="1" smtClean="0"/>
              <a:t>Expl</a:t>
            </a:r>
            <a:r>
              <a:rPr lang="en-GB" sz="1600" i="1" dirty="0" smtClean="0"/>
              <a:t>. Agric.</a:t>
            </a:r>
            <a:endParaRPr lang="en-GB" sz="1600" dirty="0"/>
          </a:p>
          <a:p>
            <a:pPr>
              <a:defRPr/>
            </a:pPr>
            <a:r>
              <a:rPr lang="en-GB" sz="1600" dirty="0" err="1" smtClean="0"/>
              <a:t>Beza</a:t>
            </a:r>
            <a:r>
              <a:rPr lang="en-GB" sz="1600" dirty="0" smtClean="0"/>
              <a:t> et al. (2017) </a:t>
            </a:r>
            <a:r>
              <a:rPr lang="en-GB" sz="1600" i="1" dirty="0" err="1" smtClean="0"/>
              <a:t>PloS</a:t>
            </a:r>
            <a:r>
              <a:rPr lang="en-GB" sz="1600" i="1" dirty="0" smtClean="0"/>
              <a:t> </a:t>
            </a:r>
            <a:r>
              <a:rPr lang="en-GB" sz="1600" i="1" dirty="0"/>
              <a:t>ONE </a:t>
            </a:r>
            <a:r>
              <a:rPr lang="en-GB" sz="1600" b="1" dirty="0"/>
              <a:t>12</a:t>
            </a:r>
            <a:r>
              <a:rPr lang="en-GB" sz="1600" dirty="0"/>
              <a:t>(5):e0175700</a:t>
            </a:r>
          </a:p>
        </p:txBody>
      </p:sp>
    </p:spTree>
    <p:extLst>
      <p:ext uri="{BB962C8B-B14F-4D97-AF65-F5344CB8AC3E}">
        <p14:creationId xmlns:p14="http://schemas.microsoft.com/office/powerpoint/2010/main" val="24150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8000" contrast="-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02" y="10159"/>
            <a:ext cx="12914490" cy="7264401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9495" y="1656080"/>
            <a:ext cx="10306304" cy="2649013"/>
          </a:xfrm>
        </p:spPr>
        <p:txBody>
          <a:bodyPr>
            <a:noAutofit/>
          </a:bodyPr>
          <a:lstStyle/>
          <a:p>
            <a:pPr algn="ctr"/>
            <a:r>
              <a:rPr lang="en-US" sz="5000" u="sng" dirty="0">
                <a:solidFill>
                  <a:schemeClr val="bg1"/>
                </a:solidFill>
              </a:rPr>
              <a:t>tri</a:t>
            </a:r>
            <a:r>
              <a:rPr lang="en-US" sz="5000" dirty="0">
                <a:solidFill>
                  <a:schemeClr val="bg1"/>
                </a:solidFill>
              </a:rPr>
              <a:t>adic </a:t>
            </a:r>
            <a:r>
              <a:rPr lang="en-US" sz="5000" u="sng" dirty="0">
                <a:solidFill>
                  <a:schemeClr val="bg1"/>
                </a:solidFill>
              </a:rPr>
              <a:t>co</a:t>
            </a:r>
            <a:r>
              <a:rPr lang="en-US" sz="5000" dirty="0">
                <a:solidFill>
                  <a:schemeClr val="bg1"/>
                </a:solidFill>
              </a:rPr>
              <a:t>mparisons of </a:t>
            </a:r>
            <a:r>
              <a:rPr lang="en-US" sz="5000" u="sng" dirty="0">
                <a:solidFill>
                  <a:schemeClr val="bg1"/>
                </a:solidFill>
              </a:rPr>
              <a:t>t</a:t>
            </a:r>
            <a:r>
              <a:rPr lang="en-US" sz="5000" dirty="0">
                <a:solidFill>
                  <a:schemeClr val="bg1"/>
                </a:solidFill>
              </a:rPr>
              <a:t>echnologies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/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>tricot</a:t>
            </a:r>
          </a:p>
        </p:txBody>
      </p:sp>
    </p:spTree>
    <p:extLst>
      <p:ext uri="{BB962C8B-B14F-4D97-AF65-F5344CB8AC3E}">
        <p14:creationId xmlns:p14="http://schemas.microsoft.com/office/powerpoint/2010/main" val="148123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72033E-8353-4108-A7BE-A79225C6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09" y="275232"/>
            <a:ext cx="10940348" cy="78555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26000"/>
            </a:pPr>
            <a:r>
              <a:rPr lang="en-GB" dirty="0"/>
              <a:t>Distributed variety trials instead of centralized experiments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F55558-65AF-45AB-8F71-0C3EB1379006}"/>
              </a:ext>
            </a:extLst>
          </p:cNvPr>
          <p:cNvGrpSpPr/>
          <p:nvPr/>
        </p:nvGrpSpPr>
        <p:grpSpPr>
          <a:xfrm>
            <a:off x="4772025" y="1175085"/>
            <a:ext cx="6962775" cy="3758865"/>
            <a:chOff x="123825" y="1060785"/>
            <a:chExt cx="10810875" cy="5425740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E5BDE20C-3D77-4914-B3B4-C3A3693A9F61}"/>
                </a:ext>
              </a:extLst>
            </p:cNvPr>
            <p:cNvGrpSpPr/>
            <p:nvPr/>
          </p:nvGrpSpPr>
          <p:grpSpPr>
            <a:xfrm>
              <a:off x="3635896" y="2708920"/>
              <a:ext cx="864096" cy="929408"/>
              <a:chOff x="3635896" y="2708920"/>
              <a:chExt cx="1229220" cy="1218334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88A3832E-E6C9-48AC-8604-83CB520AA4DF}"/>
                  </a:ext>
                </a:extLst>
              </p:cNvPr>
              <p:cNvSpPr/>
              <p:nvPr/>
            </p:nvSpPr>
            <p:spPr>
              <a:xfrm>
                <a:off x="3635896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76A0EC7F-426B-4C64-B872-806EAEA5746B}"/>
                  </a:ext>
                </a:extLst>
              </p:cNvPr>
              <p:cNvSpPr/>
              <p:nvPr/>
            </p:nvSpPr>
            <p:spPr>
              <a:xfrm>
                <a:off x="4276463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B033085-B344-40F2-9E9E-8D85F02C3290}"/>
                  </a:ext>
                </a:extLst>
              </p:cNvPr>
              <p:cNvSpPr/>
              <p:nvPr/>
            </p:nvSpPr>
            <p:spPr>
              <a:xfrm>
                <a:off x="3651041" y="3350296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914450BE-E7D2-42D7-B1D1-A7C3043BF5BB}"/>
                  </a:ext>
                </a:extLst>
              </p:cNvPr>
              <p:cNvSpPr/>
              <p:nvPr/>
            </p:nvSpPr>
            <p:spPr>
              <a:xfrm>
                <a:off x="4289052" y="335119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732E28AC-5D76-4030-BE91-B885EB55F495}"/>
                </a:ext>
              </a:extLst>
            </p:cNvPr>
            <p:cNvGrpSpPr/>
            <p:nvPr/>
          </p:nvGrpSpPr>
          <p:grpSpPr>
            <a:xfrm>
              <a:off x="4570324" y="3690062"/>
              <a:ext cx="864096" cy="929408"/>
              <a:chOff x="3635896" y="2708920"/>
              <a:chExt cx="1229220" cy="1218334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A3AC465E-57DB-4581-9B9E-095798C1455E}"/>
                  </a:ext>
                </a:extLst>
              </p:cNvPr>
              <p:cNvSpPr/>
              <p:nvPr/>
            </p:nvSpPr>
            <p:spPr>
              <a:xfrm>
                <a:off x="3635896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381E47D-5051-4FB8-BF13-14FEDE392EF4}"/>
                  </a:ext>
                </a:extLst>
              </p:cNvPr>
              <p:cNvSpPr/>
              <p:nvPr/>
            </p:nvSpPr>
            <p:spPr>
              <a:xfrm>
                <a:off x="4276463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429B9BD8-9936-4B50-B2F3-2E6E434192A8}"/>
                  </a:ext>
                </a:extLst>
              </p:cNvPr>
              <p:cNvSpPr/>
              <p:nvPr/>
            </p:nvSpPr>
            <p:spPr>
              <a:xfrm>
                <a:off x="3651041" y="3350296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DD4FE112-2377-479D-AFA6-F7DE78464244}"/>
                  </a:ext>
                </a:extLst>
              </p:cNvPr>
              <p:cNvSpPr/>
              <p:nvPr/>
            </p:nvSpPr>
            <p:spPr>
              <a:xfrm>
                <a:off x="4289052" y="335119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50FFA418-4BBB-469C-8C5C-79CC95A4BF4F}"/>
                </a:ext>
              </a:extLst>
            </p:cNvPr>
            <p:cNvGrpSpPr/>
            <p:nvPr/>
          </p:nvGrpSpPr>
          <p:grpSpPr>
            <a:xfrm>
              <a:off x="4565000" y="2708920"/>
              <a:ext cx="864096" cy="929408"/>
              <a:chOff x="3635896" y="2708920"/>
              <a:chExt cx="1229220" cy="1218334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BE62334E-3FF4-46DD-8241-1B602FEB19CE}"/>
                  </a:ext>
                </a:extLst>
              </p:cNvPr>
              <p:cNvSpPr/>
              <p:nvPr/>
            </p:nvSpPr>
            <p:spPr>
              <a:xfrm>
                <a:off x="3635896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BC2674F0-8D71-4D24-80E6-C76324049EF8}"/>
                  </a:ext>
                </a:extLst>
              </p:cNvPr>
              <p:cNvSpPr/>
              <p:nvPr/>
            </p:nvSpPr>
            <p:spPr>
              <a:xfrm>
                <a:off x="4276463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E15B375C-C5F0-4C8E-874D-60C94EDE6E64}"/>
                  </a:ext>
                </a:extLst>
              </p:cNvPr>
              <p:cNvSpPr/>
              <p:nvPr/>
            </p:nvSpPr>
            <p:spPr>
              <a:xfrm>
                <a:off x="3651041" y="3350296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9A11023C-3219-4A92-9CD4-BD5B5F212288}"/>
                  </a:ext>
                </a:extLst>
              </p:cNvPr>
              <p:cNvSpPr/>
              <p:nvPr/>
            </p:nvSpPr>
            <p:spPr>
              <a:xfrm>
                <a:off x="4289052" y="335119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1C5604DB-C6BF-4EE4-B8E6-669791B78FEF}"/>
                </a:ext>
              </a:extLst>
            </p:cNvPr>
            <p:cNvGrpSpPr/>
            <p:nvPr/>
          </p:nvGrpSpPr>
          <p:grpSpPr>
            <a:xfrm>
              <a:off x="3650162" y="3690062"/>
              <a:ext cx="864096" cy="929408"/>
              <a:chOff x="3635896" y="2708920"/>
              <a:chExt cx="1229220" cy="1218334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D7F35BEF-9229-4FD4-9A9F-F9860D8B5B72}"/>
                  </a:ext>
                </a:extLst>
              </p:cNvPr>
              <p:cNvSpPr/>
              <p:nvPr/>
            </p:nvSpPr>
            <p:spPr>
              <a:xfrm>
                <a:off x="3635896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C1C0432-763C-40A0-9F05-9C5BEA1DB958}"/>
                  </a:ext>
                </a:extLst>
              </p:cNvPr>
              <p:cNvSpPr/>
              <p:nvPr/>
            </p:nvSpPr>
            <p:spPr>
              <a:xfrm>
                <a:off x="4276463" y="270892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8D688E94-40EA-450E-AF96-E57C8AE7A4E3}"/>
                  </a:ext>
                </a:extLst>
              </p:cNvPr>
              <p:cNvSpPr/>
              <p:nvPr/>
            </p:nvSpPr>
            <p:spPr>
              <a:xfrm>
                <a:off x="3651041" y="3350296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749393DF-04DC-418A-A5C6-AA1B928D1F19}"/>
                  </a:ext>
                </a:extLst>
              </p:cNvPr>
              <p:cNvSpPr/>
              <p:nvPr/>
            </p:nvSpPr>
            <p:spPr>
              <a:xfrm>
                <a:off x="4289052" y="3351190"/>
                <a:ext cx="576064" cy="57606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2D636331-E8AD-4212-9967-5FE661EEBF16}"/>
                </a:ext>
              </a:extLst>
            </p:cNvPr>
            <p:cNvCxnSpPr>
              <a:cxnSpLocks/>
            </p:cNvCxnSpPr>
            <p:nvPr/>
          </p:nvCxnSpPr>
          <p:spPr>
            <a:xfrm>
              <a:off x="3055861" y="1818413"/>
              <a:ext cx="868069" cy="674483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52C71950-C714-41AA-86D4-6545AF048AAA}"/>
                </a:ext>
              </a:extLst>
            </p:cNvPr>
            <p:cNvCxnSpPr>
              <a:cxnSpLocks/>
            </p:cNvCxnSpPr>
            <p:nvPr/>
          </p:nvCxnSpPr>
          <p:spPr>
            <a:xfrm>
              <a:off x="1877859" y="2022490"/>
              <a:ext cx="1686031" cy="985483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B86E3A08-7620-4F5B-B196-27568D20898B}"/>
                </a:ext>
              </a:extLst>
            </p:cNvPr>
            <p:cNvCxnSpPr>
              <a:endCxn id="179" idx="3"/>
            </p:cNvCxnSpPr>
            <p:nvPr/>
          </p:nvCxnSpPr>
          <p:spPr>
            <a:xfrm flipH="1" flipV="1">
              <a:off x="5434422" y="4399745"/>
              <a:ext cx="1710587" cy="1242222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5D545C75-4916-49AA-A5C0-E563663BE79F}"/>
                </a:ext>
              </a:extLst>
            </p:cNvPr>
            <p:cNvCxnSpPr>
              <a:cxnSpLocks/>
              <a:stCxn id="211" idx="1"/>
              <a:endCxn id="177" idx="3"/>
            </p:cNvCxnSpPr>
            <p:nvPr/>
          </p:nvCxnSpPr>
          <p:spPr>
            <a:xfrm flipH="1" flipV="1">
              <a:off x="5425571" y="3909788"/>
              <a:ext cx="4493310" cy="418411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0F5E48B2-5C33-4671-89D2-F982F1ADEF2A}"/>
                </a:ext>
              </a:extLst>
            </p:cNvPr>
            <p:cNvCxnSpPr>
              <a:cxnSpLocks/>
              <a:endCxn id="184" idx="3"/>
            </p:cNvCxnSpPr>
            <p:nvPr/>
          </p:nvCxnSpPr>
          <p:spPr>
            <a:xfrm flipH="1">
              <a:off x="5429096" y="2979151"/>
              <a:ext cx="4489785" cy="439452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9E6A3FBB-8F34-42C4-9C5A-0C72B20C7B1B}"/>
                </a:ext>
              </a:extLst>
            </p:cNvPr>
            <p:cNvCxnSpPr>
              <a:endCxn id="181" idx="0"/>
            </p:cNvCxnSpPr>
            <p:nvPr/>
          </p:nvCxnSpPr>
          <p:spPr>
            <a:xfrm>
              <a:off x="4763754" y="1429544"/>
              <a:ext cx="3722" cy="1279376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582DEC00-BC9C-46DA-B6AD-AA302608B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8104" y="1638473"/>
              <a:ext cx="4214329" cy="1070447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B3074B95-E107-44F9-A5CA-72DFDE83FA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3797" y="4264288"/>
              <a:ext cx="1440093" cy="723572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B075A7F6-4219-46BD-BD5C-9CB196B7F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191" y="3909789"/>
              <a:ext cx="2809699" cy="1079746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0BF5DF5B-583A-42CE-9D13-EC99369F92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3171" y="4626076"/>
              <a:ext cx="728613" cy="1447941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B70DC89-7540-41B4-94C8-B0E023FB7DD5}"/>
                </a:ext>
              </a:extLst>
            </p:cNvPr>
            <p:cNvCxnSpPr>
              <a:cxnSpLocks/>
            </p:cNvCxnSpPr>
            <p:nvPr/>
          </p:nvCxnSpPr>
          <p:spPr>
            <a:xfrm>
              <a:off x="1092560" y="2215136"/>
              <a:ext cx="2363316" cy="1203469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474FF303-97E1-4C42-8AF3-5AD57C98DE5B}"/>
                </a:ext>
              </a:extLst>
            </p:cNvPr>
            <p:cNvCxnSpPr>
              <a:cxnSpLocks/>
            </p:cNvCxnSpPr>
            <p:nvPr/>
          </p:nvCxnSpPr>
          <p:spPr>
            <a:xfrm>
              <a:off x="1520068" y="3317013"/>
              <a:ext cx="1883083" cy="320635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2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FC2FB75D-B4A2-4D29-BC76-CCE30BC3DB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78307" y="186694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3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61687A25-5AE4-4A24-BB7D-70939B4CAB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149114" y="2747061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2E4F69B8-BBD3-492E-9174-53DA48ADA8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3509" y="4796998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862ED88C-BE4F-44DA-8FB8-7F158DB8E0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09521" y="4846145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0C83A2E8-4322-4CC4-9A90-B77C222251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1409" y="3125356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CBB34C54-FC26-4C6B-8FAA-16A8B3E9E1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918882" y="1274321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81FC9D97-206D-40E9-A00B-7844D661D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97171" y="1429544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A7467D9E-DCCE-40DC-8C57-56C9453890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25645" y="5998273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799C0234-776C-4CDC-8CBC-1C448BFF30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055015" y="5559911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BD342012-BF14-4A62-ADF0-424672E6B2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918881" y="4125162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84A433FF-C2CD-4483-A297-598A72E612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30264" y="1762281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940921-DCA9-44EA-BEDB-4FB368BB2ACC}"/>
                </a:ext>
              </a:extLst>
            </p:cNvPr>
            <p:cNvSpPr/>
            <p:nvPr/>
          </p:nvSpPr>
          <p:spPr>
            <a:xfrm>
              <a:off x="123825" y="1060785"/>
              <a:ext cx="10810875" cy="54257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13234733-6462-42AC-ACC1-D892FFBA1A0E}"/>
                </a:ext>
              </a:extLst>
            </p:cNvPr>
            <p:cNvSpPr/>
            <p:nvPr/>
          </p:nvSpPr>
          <p:spPr>
            <a:xfrm>
              <a:off x="1988332" y="5156443"/>
              <a:ext cx="360040" cy="36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A4F016D3-F3B8-4792-B608-93BDCC373CE1}"/>
                </a:ext>
              </a:extLst>
            </p:cNvPr>
            <p:cNvSpPr/>
            <p:nvPr/>
          </p:nvSpPr>
          <p:spPr>
            <a:xfrm>
              <a:off x="7320880" y="5876523"/>
              <a:ext cx="360040" cy="36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AD2F67E0-1DA5-45D2-81C6-908A2970275C}"/>
                </a:ext>
              </a:extLst>
            </p:cNvPr>
            <p:cNvSpPr/>
            <p:nvPr/>
          </p:nvSpPr>
          <p:spPr>
            <a:xfrm>
              <a:off x="4804246" y="1873355"/>
              <a:ext cx="360040" cy="36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6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D65D63B0-D41C-4080-8790-08F636E4C4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896947" y="3635426"/>
              <a:ext cx="460465" cy="40607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17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C84A233C-8B5A-4604-B8A4-38CDCFF677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262052" y="3072551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8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05649F53-593E-4F16-87CF-466EC05800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20283" y="5133429"/>
              <a:ext cx="460465" cy="40607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19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93ABD54D-F119-412B-A30E-04845A2A5F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227791" y="226267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0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C8EECD2E-EAF2-4BF8-A109-14CF89077E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81186" y="2219068"/>
              <a:ext cx="460465" cy="40607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21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17264A66-6FC2-4EE4-8540-198F46844B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32061" y="1850341"/>
              <a:ext cx="460465" cy="406073"/>
            </a:xfrm>
            <a:prstGeom prst="rect">
              <a:avLst/>
            </a:prstGeom>
            <a:solidFill>
              <a:srgbClr val="C000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22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F3F64CEC-414D-42E9-A18A-6C9403112A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1367298" y="5063384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3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34F82232-6BF3-4B63-9308-774C065EAF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85999" y="5071396"/>
              <a:ext cx="460465" cy="40607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24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7941B84C-CCFE-4F5B-8977-768A09BE18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83616" y="5853509"/>
              <a:ext cx="460465" cy="40607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25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08EC283D-7EF6-4078-9DAD-F42F8D70DF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04012" y="2426684"/>
              <a:ext cx="460465" cy="40607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26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EC8623D6-EB71-4CBC-8D64-B77D0583BF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803141" y="3205264"/>
              <a:ext cx="460465" cy="406073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C00000"/>
              </a:solidFill>
            </a:ln>
            <a:extLst/>
          </p:spPr>
        </p:pic>
        <p:pic>
          <p:nvPicPr>
            <p:cNvPr id="227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9D75E5F1-8AE3-47B1-BAA0-6EA2345489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908090" y="5063385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8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3F23B595-7433-479C-9F68-834AFCA8A5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227791" y="4650924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9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DEA74DE4-F033-4931-B1A9-00672DB799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991423" y="4439895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0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FAD63A37-A194-4624-83F4-FAC3A4914B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3661" y="4845968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1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55FC6596-03E6-4A7C-B416-5B368EB231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941553" y="5284412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2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68B3931F-A33F-480C-8CC7-0795C661C4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1255132" y="568372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3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B08637E5-3891-48FB-B782-188F89D04C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91614" y="5372470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4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2C48E5B7-A88B-4ECF-93A4-022C8C9E6B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20458" y="4727356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0C9BB574-C8D7-443C-BAF0-D46E3FE978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026754" y="259834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6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92FBB4EE-F15E-4F34-AAEB-3B5392F52B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44081" y="302459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7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3A01311C-AE08-40E2-89F2-7A8ABBFCC2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816827" y="2852190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8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F7DFBC08-6090-430A-BE01-6CF929CAB0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321620" y="2643782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9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047AB7E8-8202-42A0-AB69-8CE5DA8E2A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380079" y="3367761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0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5EAC6F6C-5EA3-44B1-BDAC-6CF328C131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852022" y="3734900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1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FF2C0967-61F2-4155-B5BF-3C2E09A1DB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792360" y="3091795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2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613218CD-1BF5-488F-8133-BB857FD994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00497" y="3687353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3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19AE9E45-7E13-4775-B7D8-7B43CB1400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74226" y="3232571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4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8FBE0A54-62A1-4BD7-8E86-8759BA1AD6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35215" y="2821563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2B63F8C5-C9F1-49C9-8401-483D7B6A3B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380191" y="4966397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6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AEE8B412-ABA5-452E-9AAD-D5B1D32A05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30846" y="485395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7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C1EFE9B1-AC5A-45D3-9564-BB3858679B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062233" y="5237017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8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CC3BA669-EB34-41BA-96AF-0AB92B6A2B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30846" y="5828868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9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DEDAE228-C93A-4135-B7F8-71D04F822A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422124" y="1261027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0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E6A79003-A680-4BD6-A45B-6101DE14E6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731426" y="118948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1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2070EA6E-989C-419F-8BAD-036B0F646F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57228" y="1779449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2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2115330F-7675-4924-B516-AB63039E6A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14059" y="1772845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3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76F6CF32-BD52-4D5E-A0F4-01537D4415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00203" y="1898404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4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6072F8D6-DDAC-49B2-AEE6-C4915CB2D3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97138" y="2428452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5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E9AA5F3A-D03E-48E1-B0AE-5DA5DB9FE2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41806" y="1532812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6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EEFC1C9C-FD08-4122-A979-59E20C2A7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727887" y="2003698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C416518A-4E2C-41FD-B275-3D3785995F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218766" y="1824020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8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AA5C29A5-78C2-4831-9575-25C616BA63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773034" y="1532812"/>
              <a:ext cx="460465" cy="4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8CE315CD-91D2-4B9C-9020-3719DD338ECB}"/>
                </a:ext>
              </a:extLst>
            </p:cNvPr>
            <p:cNvGrpSpPr/>
            <p:nvPr/>
          </p:nvGrpSpPr>
          <p:grpSpPr>
            <a:xfrm>
              <a:off x="597040" y="2931211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29D44A73-8F41-48A6-8FBD-7BD0B72C249B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618389BE-3527-4E98-A0BA-D314D09AA39D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47C205CA-FAFC-4337-BB4D-C8EC8A729B63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A92440C6-9B4C-4AE6-9E41-333B1906C413}"/>
                </a:ext>
              </a:extLst>
            </p:cNvPr>
            <p:cNvGrpSpPr/>
            <p:nvPr/>
          </p:nvGrpSpPr>
          <p:grpSpPr>
            <a:xfrm>
              <a:off x="5009973" y="2503413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26970155-ABC3-42A6-979A-9EAA75A6D374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4A540C56-5CA3-4C4A-87A9-20A13C12676A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E6DC7713-601B-4139-A0A5-61C8F22308EE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AF3A89D-47A5-47A2-A85D-3CE1D3ECF983}"/>
                </a:ext>
              </a:extLst>
            </p:cNvPr>
            <p:cNvGrpSpPr/>
            <p:nvPr/>
          </p:nvGrpSpPr>
          <p:grpSpPr>
            <a:xfrm>
              <a:off x="3967708" y="3701522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57C3A2D4-7A96-42B6-960E-2013216538DD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9CF9CFDB-4111-4E04-867A-1E88D760CF18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4DB34555-5C5A-496E-85E9-3DEF42E7FC73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F0770478-5EB8-4525-972B-A3BDEF80DBBF}"/>
                </a:ext>
              </a:extLst>
            </p:cNvPr>
            <p:cNvGrpSpPr/>
            <p:nvPr/>
          </p:nvGrpSpPr>
          <p:grpSpPr>
            <a:xfrm>
              <a:off x="1857600" y="5683729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D72CDA04-A0F2-439B-B3D6-74104D65D513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23AFDA9F-EB39-409E-B06C-EC30E1C01B45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C35F850B-01F8-465C-9CA1-1D9100FE75B6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68D1C88B-BBFC-4AA5-8708-D08972B2C244}"/>
                </a:ext>
              </a:extLst>
            </p:cNvPr>
            <p:cNvGrpSpPr/>
            <p:nvPr/>
          </p:nvGrpSpPr>
          <p:grpSpPr>
            <a:xfrm>
              <a:off x="4023221" y="5592454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AE8D3124-EAB4-4AEF-A15F-EA98155E6F6A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9A39E415-7E6C-4594-8F9E-F976288539FB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86054EFA-94EA-4933-8BAE-DEE0466D5518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6F197D67-8E04-41DE-813A-785429B9AF01}"/>
                </a:ext>
              </a:extLst>
            </p:cNvPr>
            <p:cNvGrpSpPr/>
            <p:nvPr/>
          </p:nvGrpSpPr>
          <p:grpSpPr>
            <a:xfrm>
              <a:off x="7706019" y="5237017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A93B33CA-89C9-4FF7-AD8C-0261790696CF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3F8C9DCE-23F6-4998-8A82-50C2023243BF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19BD3CB1-678D-488F-A486-C5F743F7F1A7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937CA418-2CAD-4E08-A14B-D4B76AB9341E}"/>
                </a:ext>
              </a:extLst>
            </p:cNvPr>
            <p:cNvGrpSpPr/>
            <p:nvPr/>
          </p:nvGrpSpPr>
          <p:grpSpPr>
            <a:xfrm>
              <a:off x="6357294" y="3701521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287C2334-6C95-43A1-904A-3F91F19058D8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205E65AD-7F3D-4EE9-B467-44B84D0552FE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C0F334AB-4515-485D-8764-BADC9C3B6EF6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EE79346F-0819-4E42-8649-75BEDF236002}"/>
                </a:ext>
              </a:extLst>
            </p:cNvPr>
            <p:cNvGrpSpPr/>
            <p:nvPr/>
          </p:nvGrpSpPr>
          <p:grpSpPr>
            <a:xfrm>
              <a:off x="9376988" y="2561439"/>
              <a:ext cx="1323240" cy="439451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D78E5CA3-0250-45D2-A9DA-460A88AD5830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BAC211C7-A262-4E4C-8CCB-F80828D0AEA1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388FA33C-6BEB-431F-A3D0-CA92C8A96FFE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C6A2F66-E625-46E9-8A02-6543A6F45533}"/>
              </a:ext>
            </a:extLst>
          </p:cNvPr>
          <p:cNvSpPr txBox="1"/>
          <p:nvPr/>
        </p:nvSpPr>
        <p:spPr>
          <a:xfrm>
            <a:off x="504825" y="1430555"/>
            <a:ext cx="390482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SzPct val="13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 Narrow" panose="020B0606020202030204" pitchFamily="34" charset="0"/>
              </a:rPr>
              <a:t>Each farmer observes     just 3 varieties</a:t>
            </a:r>
          </a:p>
          <a:p>
            <a:pPr marL="342900" indent="-342900">
              <a:spcAft>
                <a:spcPts val="1200"/>
              </a:spcAft>
              <a:buSzPct val="13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 Narrow" panose="020B0606020202030204" pitchFamily="34" charset="0"/>
              </a:rPr>
              <a:t>Farmers observe along the entire season</a:t>
            </a:r>
          </a:p>
          <a:p>
            <a:pPr marL="342900" indent="-342900">
              <a:spcAft>
                <a:spcPts val="1200"/>
              </a:spcAft>
              <a:buSzPct val="13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 Narrow" panose="020B0606020202030204" pitchFamily="34" charset="0"/>
              </a:rPr>
              <a:t>Under real farm conditions</a:t>
            </a:r>
          </a:p>
          <a:p>
            <a:pPr marL="342900" indent="-342900">
              <a:spcAft>
                <a:spcPts val="1200"/>
              </a:spcAft>
              <a:buSzPct val="13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 Narrow" panose="020B0606020202030204" pitchFamily="34" charset="0"/>
              </a:rPr>
              <a:t>Farmers </a:t>
            </a:r>
            <a:r>
              <a:rPr lang="en-US" sz="2800" b="1" dirty="0">
                <a:latin typeface="Arial Narrow" panose="020B0606020202030204" pitchFamily="34" charset="0"/>
              </a:rPr>
              <a:t>rank</a:t>
            </a:r>
            <a:r>
              <a:rPr lang="en-US" sz="2800" dirty="0">
                <a:latin typeface="Arial Narrow" panose="020B0606020202030204" pitchFamily="34" charset="0"/>
              </a:rPr>
              <a:t> the varieties, no need for exact measurements</a:t>
            </a:r>
          </a:p>
        </p:txBody>
      </p:sp>
    </p:spTree>
    <p:extLst>
      <p:ext uri="{BB962C8B-B14F-4D97-AF65-F5344CB8AC3E}">
        <p14:creationId xmlns:p14="http://schemas.microsoft.com/office/powerpoint/2010/main" val="120803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B6F0B4-8B1E-49B8-9D56-711D9C2A4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14" y="311421"/>
            <a:ext cx="10940348" cy="78555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Each </a:t>
            </a:r>
            <a:r>
              <a:rPr lang="en-IN" dirty="0"/>
              <a:t>farmer </a:t>
            </a:r>
            <a:r>
              <a:rPr lang="en-IN" dirty="0" smtClean="0"/>
              <a:t>receives </a:t>
            </a:r>
            <a:r>
              <a:rPr lang="en-GB" dirty="0" smtClean="0"/>
              <a:t>3 </a:t>
            </a:r>
            <a:r>
              <a:rPr lang="en-GB" dirty="0"/>
              <a:t>varieties from a larger pool of pre-selected varieties</a:t>
            </a:r>
          </a:p>
        </p:txBody>
      </p:sp>
      <p:pic>
        <p:nvPicPr>
          <p:cNvPr id="4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FC3293AB-F00B-44E9-B278-72ED7F981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35618" y="1758347"/>
            <a:ext cx="1489105" cy="131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39CD6-FBB1-4C4E-9211-BC7DB531A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79244" y="1343359"/>
            <a:ext cx="2183002" cy="312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9DD18-221B-45B4-8AC8-DFFDE5367C7A}"/>
              </a:ext>
            </a:extLst>
          </p:cNvPr>
          <p:cNvSpPr/>
          <p:nvPr/>
        </p:nvSpPr>
        <p:spPr>
          <a:xfrm>
            <a:off x="5730618" y="3071551"/>
            <a:ext cx="11990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 Narrow" panose="020B0606020202030204" pitchFamily="34" charset="0"/>
              </a:rPr>
              <a:t>Package #1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C3A125-6D13-4239-8D9F-4E3D5F6E28EF}"/>
              </a:ext>
            </a:extLst>
          </p:cNvPr>
          <p:cNvCxnSpPr/>
          <p:nvPr/>
        </p:nvCxnSpPr>
        <p:spPr>
          <a:xfrm>
            <a:off x="4465517" y="2043847"/>
            <a:ext cx="778703" cy="53155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5F1B6A-1AF0-43AA-A9E6-FB1891B0F8A1}"/>
              </a:ext>
            </a:extLst>
          </p:cNvPr>
          <p:cNvCxnSpPr/>
          <p:nvPr/>
        </p:nvCxnSpPr>
        <p:spPr>
          <a:xfrm>
            <a:off x="7178418" y="3071551"/>
            <a:ext cx="4572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2BB20F-7832-44D3-99BC-07F1EB709031}"/>
              </a:ext>
            </a:extLst>
          </p:cNvPr>
          <p:cNvCxnSpPr/>
          <p:nvPr/>
        </p:nvCxnSpPr>
        <p:spPr>
          <a:xfrm>
            <a:off x="4379849" y="2993277"/>
            <a:ext cx="826271" cy="194672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6DAE99-476A-43A4-99E0-43EDA9ABE5CF}"/>
              </a:ext>
            </a:extLst>
          </p:cNvPr>
          <p:cNvCxnSpPr/>
          <p:nvPr/>
        </p:nvCxnSpPr>
        <p:spPr>
          <a:xfrm flipV="1">
            <a:off x="4465517" y="3925977"/>
            <a:ext cx="778703" cy="73817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F8C765-6126-4C79-B954-627986B94C56}"/>
              </a:ext>
            </a:extLst>
          </p:cNvPr>
          <p:cNvGrpSpPr/>
          <p:nvPr/>
        </p:nvGrpSpPr>
        <p:grpSpPr>
          <a:xfrm>
            <a:off x="614714" y="1415367"/>
            <a:ext cx="3765135" cy="4751462"/>
            <a:chOff x="323494" y="1803162"/>
            <a:chExt cx="3765135" cy="4751462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D881DC71-C76A-4E44-894F-81B30DEAB9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516060" y="2842909"/>
              <a:ext cx="572569" cy="820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0405C6D4-A097-46BE-B218-56DB46A89A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76936" y="3915410"/>
              <a:ext cx="572569" cy="820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9D488F86-CE5A-47A5-BCF8-FBC7398270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96518" y="1803162"/>
              <a:ext cx="572569" cy="820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DC5788D0-E18D-4D8B-A885-F5F91932A3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944279"/>
              <a:ext cx="800100" cy="538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F618A66B-38F6-4731-9D61-37A891CCA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960" y="2842909"/>
              <a:ext cx="800100" cy="538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A69E46FB-7ADD-41B5-BBD2-17115660B4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960275"/>
              <a:ext cx="800100" cy="538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906199-6B86-4538-BC7A-F51265DD4116}"/>
                </a:ext>
              </a:extLst>
            </p:cNvPr>
            <p:cNvSpPr txBox="1"/>
            <p:nvPr/>
          </p:nvSpPr>
          <p:spPr>
            <a:xfrm>
              <a:off x="3696766" y="202869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 Narrow" panose="020B0606020202030204" pitchFamily="34" charset="0"/>
                </a:rPr>
                <a:t>A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38AD46-0D4C-41B0-95D7-6E91910FEE8B}"/>
                </a:ext>
              </a:extLst>
            </p:cNvPr>
            <p:cNvSpPr txBox="1"/>
            <p:nvPr/>
          </p:nvSpPr>
          <p:spPr>
            <a:xfrm>
              <a:off x="3675809" y="306844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 Narrow" panose="020B0606020202030204" pitchFamily="34" charset="0"/>
                </a:rPr>
                <a:t>B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536598-5C91-4F51-A67D-4293C356FD78}"/>
                </a:ext>
              </a:extLst>
            </p:cNvPr>
            <p:cNvSpPr txBox="1"/>
            <p:nvPr/>
          </p:nvSpPr>
          <p:spPr>
            <a:xfrm>
              <a:off x="3654869" y="412910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 Narrow" panose="020B0606020202030204" pitchFamily="34" charset="0"/>
                </a:rPr>
                <a:t>C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  <p:pic>
          <p:nvPicPr>
            <p:cNvPr id="21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F379F98F-C82A-46DD-B4A4-F560508854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1950" y="6200487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1A1B5AB4-5A50-4A2F-88DE-19B6EBDDC7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1950" y="1991427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34AC724B-94E6-43FC-8CEB-48F619BB6A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9100" y="2609060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451A11EA-5952-4991-802B-498835A2D5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1950" y="3061064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1C671597-BD27-408D-B33C-BFFB90CEF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3494" y="3521082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54BFB497-A8B5-4F22-9262-2F2560817C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3494" y="3952037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A4BDF1A8-66CE-43E9-AB0B-BF9A2A0D44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9100" y="4381671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9573173D-DC8C-423E-B807-991E8FD5A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1950" y="4770458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252EA103-7676-476C-B4F4-5ECB06E86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1950" y="5252383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http://us.cdn2.123rf.com/168nwm/sarahdoow/sarahdoow1210/sarahdoow121000024/15574408-pila-de-semillas-de-frijol-corredor-aislado-en-un-fondo-blanco.jpg">
              <a:extLst>
                <a:ext uri="{FF2B5EF4-FFF2-40B4-BE49-F238E27FC236}">
                  <a16:creationId xmlns:a16="http://schemas.microsoft.com/office/drawing/2014/main" id="{E0436665-8843-4CE1-AD4D-7AFCEEC6DF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3494" y="5753100"/>
              <a:ext cx="800100" cy="35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25E73C-0E45-4395-9BA1-A92CE97DFFFE}"/>
                </a:ext>
              </a:extLst>
            </p:cNvPr>
            <p:cNvCxnSpPr>
              <a:stCxn id="21" idx="3"/>
              <a:endCxn id="16" idx="1"/>
            </p:cNvCxnSpPr>
            <p:nvPr/>
          </p:nvCxnSpPr>
          <p:spPr>
            <a:xfrm flipV="1">
              <a:off x="1162050" y="3111991"/>
              <a:ext cx="1553910" cy="326556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D9D23A7-9AF1-40F2-81B3-5E6A6CE48041}"/>
                </a:ext>
              </a:extLst>
            </p:cNvPr>
            <p:cNvCxnSpPr>
              <a:stCxn id="23" idx="3"/>
              <a:endCxn id="15" idx="1"/>
            </p:cNvCxnSpPr>
            <p:nvPr/>
          </p:nvCxnSpPr>
          <p:spPr>
            <a:xfrm flipV="1">
              <a:off x="1219200" y="2213361"/>
              <a:ext cx="1447800" cy="57276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D2DDFB8-A58B-4D58-B626-D532F3210A74}"/>
                </a:ext>
              </a:extLst>
            </p:cNvPr>
            <p:cNvCxnSpPr>
              <a:stCxn id="26" idx="3"/>
              <a:endCxn id="17" idx="1"/>
            </p:cNvCxnSpPr>
            <p:nvPr/>
          </p:nvCxnSpPr>
          <p:spPr>
            <a:xfrm>
              <a:off x="1123594" y="4129106"/>
              <a:ext cx="1543406" cy="10025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10" descr="http://www.lineadirectaportal.com/media/exterior/10/101128/21301_zoom.jpg">
            <a:extLst>
              <a:ext uri="{FF2B5EF4-FFF2-40B4-BE49-F238E27FC236}">
                <a16:creationId xmlns:a16="http://schemas.microsoft.com/office/drawing/2014/main" id="{055AA69A-0E10-4599-93CC-8E49F41B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4076" y="3276240"/>
            <a:ext cx="1551632" cy="101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34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88D3DD-86B1-4B31-98F6-FE9B234E2EA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859520" y="1381125"/>
            <a:ext cx="3027680" cy="482441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 smtClean="0"/>
              <a:t>Small quantities of seed</a:t>
            </a:r>
          </a:p>
          <a:p>
            <a:pPr>
              <a:spcAft>
                <a:spcPts val="1200"/>
              </a:spcAft>
            </a:pPr>
            <a:r>
              <a:rPr lang="en-GB" dirty="0" smtClean="0"/>
              <a:t>3 different varieties</a:t>
            </a:r>
          </a:p>
          <a:p>
            <a:pPr>
              <a:spcAft>
                <a:spcPts val="1200"/>
              </a:spcAft>
            </a:pPr>
            <a:r>
              <a:rPr lang="en-GB" dirty="0" smtClean="0"/>
              <a:t>According to a </a:t>
            </a:r>
            <a:r>
              <a:rPr lang="en-GB" b="1" dirty="0" smtClean="0"/>
              <a:t>randomization scheme</a:t>
            </a:r>
          </a:p>
          <a:p>
            <a:pPr>
              <a:spcAft>
                <a:spcPts val="1200"/>
              </a:spcAft>
            </a:pPr>
            <a:r>
              <a:rPr lang="en-GB" b="1" dirty="0" smtClean="0"/>
              <a:t>Observation card </a:t>
            </a:r>
            <a:r>
              <a:rPr lang="en-GB" dirty="0" smtClean="0"/>
              <a:t>to record variety comparisons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ED22E0-6626-4F6E-B49A-C0D0D958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Each farmer receives a personal trial package</a:t>
            </a:r>
            <a:endParaRPr lang="en-GB" dirty="0"/>
          </a:p>
        </p:txBody>
      </p:sp>
      <p:pic>
        <p:nvPicPr>
          <p:cNvPr id="5" name="Grafik 9">
            <a:extLst>
              <a:ext uri="{FF2B5EF4-FFF2-40B4-BE49-F238E27FC236}">
                <a16:creationId xmlns:a16="http://schemas.microsoft.com/office/drawing/2014/main" id="{0DA8527F-89A7-44F4-993C-3695B9B54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228"/>
          <a:stretch/>
        </p:blipFill>
        <p:spPr>
          <a:xfrm>
            <a:off x="609601" y="1046840"/>
            <a:ext cx="7748315" cy="51586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1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A4A494-B76B-44B3-9B27-BC050BD52FB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77374" y="1381125"/>
            <a:ext cx="5206111" cy="4824414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US" dirty="0"/>
              <a:t>Every farmer receives 3 out of 10 - </a:t>
            </a:r>
            <a:r>
              <a:rPr lang="en-US" dirty="0" smtClean="0"/>
              <a:t>25 </a:t>
            </a:r>
            <a:r>
              <a:rPr lang="en-US" dirty="0"/>
              <a:t>varieties</a:t>
            </a:r>
          </a:p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US" dirty="0"/>
              <a:t>Farmer does not know </a:t>
            </a:r>
            <a:r>
              <a:rPr lang="en-US" dirty="0" smtClean="0"/>
              <a:t>the varieties </a:t>
            </a:r>
            <a:r>
              <a:rPr lang="en-US" dirty="0"/>
              <a:t>names at </a:t>
            </a:r>
            <a:r>
              <a:rPr lang="en-US" dirty="0" smtClean="0"/>
              <a:t>first (just </a:t>
            </a:r>
            <a:r>
              <a:rPr lang="en-US" dirty="0"/>
              <a:t>“A”,”B”,”C”)</a:t>
            </a:r>
          </a:p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US" dirty="0"/>
              <a:t>Systematic </a:t>
            </a:r>
            <a:r>
              <a:rPr lang="en-US" dirty="0" smtClean="0"/>
              <a:t>randomization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BCD404-2E45-44D0-B285-E735C9C9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Variety randomization in tricot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713" y="1381125"/>
            <a:ext cx="6171046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4536A-414C-458B-97DD-D5B6618126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22" y="34452"/>
            <a:ext cx="8871233" cy="6653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7CAA4-AEAC-4290-80AD-B4A4225DC6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1" y="3680679"/>
            <a:ext cx="2821169" cy="211587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397474-D55A-4ED4-947C-0823EFE2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14" y="346841"/>
            <a:ext cx="7320596" cy="60883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GB" dirty="0" smtClean="0"/>
              <a:t>A tricot trial of common bean (Honduras)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FD26FD-98A4-4A99-933D-8B38122A55B7}"/>
              </a:ext>
            </a:extLst>
          </p:cNvPr>
          <p:cNvSpPr txBox="1"/>
          <p:nvPr/>
        </p:nvSpPr>
        <p:spPr>
          <a:xfrm>
            <a:off x="3320767" y="5856880"/>
            <a:ext cx="3258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Bean production plot </a:t>
            </a:r>
            <a:r>
              <a:rPr lang="de-DE" sz="2400" b="1" dirty="0" smtClean="0">
                <a:solidFill>
                  <a:schemeClr val="bg1"/>
                </a:solidFill>
              </a:rPr>
              <a:t>(local </a:t>
            </a:r>
            <a:r>
              <a:rPr lang="de-DE" sz="2400" b="1" dirty="0">
                <a:solidFill>
                  <a:schemeClr val="bg1"/>
                </a:solidFill>
              </a:rPr>
              <a:t>variety)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85FCB-EC7A-47C8-949B-5A96A909E163}"/>
              </a:ext>
            </a:extLst>
          </p:cNvPr>
          <p:cNvSpPr txBox="1"/>
          <p:nvPr/>
        </p:nvSpPr>
        <p:spPr>
          <a:xfrm>
            <a:off x="8350168" y="2546699"/>
            <a:ext cx="41646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C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85FCB-EC7A-47C8-949B-5A96A909E163}"/>
              </a:ext>
            </a:extLst>
          </p:cNvPr>
          <p:cNvSpPr txBox="1"/>
          <p:nvPr/>
        </p:nvSpPr>
        <p:spPr>
          <a:xfrm>
            <a:off x="5891595" y="2315866"/>
            <a:ext cx="41646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/>
              <a:t>A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585FCB-EC7A-47C8-949B-5A96A909E163}"/>
              </a:ext>
            </a:extLst>
          </p:cNvPr>
          <p:cNvSpPr txBox="1"/>
          <p:nvPr/>
        </p:nvSpPr>
        <p:spPr>
          <a:xfrm>
            <a:off x="7244481" y="2465630"/>
            <a:ext cx="41646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885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6C4A0B-922F-44AF-9E96-27EDB7D9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Farmers make simple observations in different criteria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5BF58-42E9-484F-A26C-D1189A465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4" y="1215614"/>
            <a:ext cx="8892989" cy="50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4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6C4A0B-922F-44AF-9E96-27EDB7D9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Farmers make simple observations in different criteria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03E22-AD80-4CEA-9BA4-629F858A7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38" y="1032734"/>
            <a:ext cx="9132046" cy="51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5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B34516-AE64-4450-81BF-722064BF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Farmers make simple observations in different criteria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0D197C-D17D-4C19-9077-0F0D6AD2BE15}"/>
              </a:ext>
            </a:extLst>
          </p:cNvPr>
          <p:cNvGrpSpPr/>
          <p:nvPr/>
        </p:nvGrpSpPr>
        <p:grpSpPr>
          <a:xfrm>
            <a:off x="383460" y="1273107"/>
            <a:ext cx="11171602" cy="5230932"/>
            <a:chOff x="383460" y="1273107"/>
            <a:chExt cx="9139427" cy="446422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E39D345F-8851-444A-904A-8093F7E3E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460" y="1273107"/>
              <a:ext cx="9139427" cy="4464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BA285F-A684-4A13-9911-9AEA900E1599}"/>
                </a:ext>
              </a:extLst>
            </p:cNvPr>
            <p:cNvSpPr txBox="1"/>
            <p:nvPr/>
          </p:nvSpPr>
          <p:spPr>
            <a:xfrm>
              <a:off x="1961402" y="1633439"/>
              <a:ext cx="3268133" cy="461665"/>
            </a:xfrm>
            <a:prstGeom prst="rect">
              <a:avLst/>
            </a:prstGeom>
            <a:solidFill>
              <a:srgbClr val="AFD250"/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After 30 Days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D26F64-0E0D-435D-8D45-F6709B28BF23}"/>
                </a:ext>
              </a:extLst>
            </p:cNvPr>
            <p:cNvSpPr txBox="1"/>
            <p:nvPr/>
          </p:nvSpPr>
          <p:spPr>
            <a:xfrm>
              <a:off x="2623920" y="2531485"/>
              <a:ext cx="1723423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Best leaf development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2EDC2-1960-431F-8A10-698EDCEA1221}"/>
                </a:ext>
              </a:extLst>
            </p:cNvPr>
            <p:cNvSpPr txBox="1"/>
            <p:nvPr/>
          </p:nvSpPr>
          <p:spPr>
            <a:xfrm>
              <a:off x="5426446" y="2500438"/>
              <a:ext cx="1794351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Worst leaf development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987069-B21C-4A90-BC79-F783EEF35C52}"/>
                </a:ext>
              </a:extLst>
            </p:cNvPr>
            <p:cNvSpPr txBox="1"/>
            <p:nvPr/>
          </p:nvSpPr>
          <p:spPr>
            <a:xfrm>
              <a:off x="5461717" y="1351082"/>
              <a:ext cx="3601449" cy="39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Package number: ____________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341156-3FF4-4ACA-9C41-D1A0051AC964}"/>
                </a:ext>
              </a:extLst>
            </p:cNvPr>
            <p:cNvSpPr txBox="1"/>
            <p:nvPr/>
          </p:nvSpPr>
          <p:spPr>
            <a:xfrm>
              <a:off x="2698292" y="3933914"/>
              <a:ext cx="1257632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Best in winding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099CEB-E93D-486C-A0BC-5480126F1F75}"/>
                </a:ext>
              </a:extLst>
            </p:cNvPr>
            <p:cNvSpPr txBox="1"/>
            <p:nvPr/>
          </p:nvSpPr>
          <p:spPr>
            <a:xfrm>
              <a:off x="5770388" y="3982033"/>
              <a:ext cx="1257632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Worst in winding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E38B6E-C3DA-42FE-9916-94226998A630}"/>
              </a:ext>
            </a:extLst>
          </p:cNvPr>
          <p:cNvSpPr txBox="1"/>
          <p:nvPr/>
        </p:nvSpPr>
        <p:spPr>
          <a:xfrm>
            <a:off x="6590880" y="2044541"/>
            <a:ext cx="440224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Date: ____________</a:t>
            </a:r>
            <a:endParaRPr lang="en-GB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D4A7DD-BB16-4932-8DE5-74F9BBD15F1B}"/>
              </a:ext>
            </a:extLst>
          </p:cNvPr>
          <p:cNvSpPr txBox="1"/>
          <p:nvPr/>
        </p:nvSpPr>
        <p:spPr>
          <a:xfrm>
            <a:off x="907182" y="1595306"/>
            <a:ext cx="1179146" cy="461665"/>
          </a:xfrm>
          <a:prstGeom prst="rect">
            <a:avLst/>
          </a:prstGeom>
          <a:solidFill>
            <a:srgbClr val="FBAA3F"/>
          </a:solidFill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Step</a:t>
            </a:r>
            <a:r>
              <a:rPr lang="de-DE" sz="2400" b="1" dirty="0"/>
              <a:t> #1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188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/>
          <a:lstStyle/>
          <a:p>
            <a:r>
              <a:rPr lang="en-US" dirty="0"/>
              <a:t>What is the problem we want to solve?</a:t>
            </a:r>
          </a:p>
        </p:txBody>
      </p:sp>
      <p:pic>
        <p:nvPicPr>
          <p:cNvPr id="9" name="Picture 2" descr="Image result for drought el salvador 20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710" y="3708790"/>
            <a:ext cx="269831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corn u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219" y="955675"/>
            <a:ext cx="233160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31154" y="5974080"/>
            <a:ext cx="6604000" cy="883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400" dirty="0" smtClean="0">
                <a:latin typeface="+mn-lt"/>
              </a:rPr>
              <a:t>Challinor </a:t>
            </a:r>
            <a:r>
              <a:rPr lang="en-GB" sz="1400" dirty="0">
                <a:latin typeface="+mn-lt"/>
              </a:rPr>
              <a:t>et </a:t>
            </a:r>
            <a:r>
              <a:rPr lang="en-GB" sz="1400" dirty="0" smtClean="0">
                <a:latin typeface="+mn-lt"/>
              </a:rPr>
              <a:t>al. </a:t>
            </a:r>
            <a:r>
              <a:rPr lang="en-GB" sz="1400" dirty="0">
                <a:latin typeface="+mn-lt"/>
              </a:rPr>
              <a:t>(</a:t>
            </a:r>
            <a:r>
              <a:rPr lang="en-GB" sz="1400" dirty="0" smtClean="0">
                <a:latin typeface="+mn-lt"/>
              </a:rPr>
              <a:t>2016) </a:t>
            </a:r>
            <a:r>
              <a:rPr lang="en-GB" sz="1400" i="1" dirty="0">
                <a:latin typeface="+mn-lt"/>
              </a:rPr>
              <a:t>Nat. </a:t>
            </a:r>
            <a:r>
              <a:rPr lang="en-GB" sz="1400" i="1" dirty="0" err="1">
                <a:latin typeface="+mn-lt"/>
              </a:rPr>
              <a:t>Clim</a:t>
            </a:r>
            <a:r>
              <a:rPr lang="en-GB" sz="1400" i="1" dirty="0">
                <a:latin typeface="+mn-lt"/>
              </a:rPr>
              <a:t>. Change </a:t>
            </a:r>
            <a:r>
              <a:rPr lang="en-GB" sz="1400" b="1" dirty="0" smtClean="0">
                <a:latin typeface="+mn-lt"/>
              </a:rPr>
              <a:t>6</a:t>
            </a:r>
            <a:r>
              <a:rPr lang="en-GB" sz="1400" dirty="0" smtClean="0">
                <a:latin typeface="+mn-lt"/>
              </a:rPr>
              <a:t>:954-958</a:t>
            </a:r>
            <a:endParaRPr lang="en-GB" sz="1400" dirty="0">
              <a:latin typeface="+mn-lt"/>
            </a:endParaRPr>
          </a:p>
          <a:p>
            <a:pPr algn="l"/>
            <a:r>
              <a:rPr lang="en-GB" sz="1400" dirty="0" err="1" smtClean="0">
                <a:latin typeface="+mn-lt"/>
              </a:rPr>
              <a:t>Tollenar</a:t>
            </a:r>
            <a:r>
              <a:rPr lang="en-GB" sz="1400" dirty="0" smtClean="0">
                <a:latin typeface="+mn-lt"/>
              </a:rPr>
              <a:t> et al. (2017) </a:t>
            </a:r>
            <a:r>
              <a:rPr lang="en-GB" sz="1400" i="1" dirty="0" smtClean="0">
                <a:latin typeface="+mn-lt"/>
              </a:rPr>
              <a:t>Nat. </a:t>
            </a:r>
            <a:r>
              <a:rPr lang="en-GB" sz="1400" i="1" dirty="0" err="1" smtClean="0">
                <a:latin typeface="+mn-lt"/>
              </a:rPr>
              <a:t>Clim</a:t>
            </a:r>
            <a:r>
              <a:rPr lang="en-GB" sz="1400" i="1" dirty="0" smtClean="0">
                <a:latin typeface="+mn-lt"/>
              </a:rPr>
              <a:t>. Change</a:t>
            </a:r>
            <a:r>
              <a:rPr lang="fr-FR" sz="1400" i="1" dirty="0" smtClean="0">
                <a:latin typeface="+mn-lt"/>
              </a:rPr>
              <a:t> </a:t>
            </a:r>
            <a:r>
              <a:rPr lang="fr-FR" sz="1400" b="1" dirty="0" smtClean="0">
                <a:latin typeface="+mn-lt"/>
              </a:rPr>
              <a:t>7</a:t>
            </a:r>
            <a:r>
              <a:rPr lang="fr-FR" sz="1400" dirty="0" smtClean="0">
                <a:latin typeface="+mn-lt"/>
              </a:rPr>
              <a:t>:275-278</a:t>
            </a:r>
            <a:r>
              <a:rPr lang="en-GB" sz="1400" dirty="0" smtClean="0">
                <a:latin typeface="+mn-lt"/>
              </a:rPr>
              <a:t> </a:t>
            </a:r>
          </a:p>
          <a:p>
            <a:pPr algn="l"/>
            <a:r>
              <a:rPr lang="en-GB" sz="1400" dirty="0" smtClean="0">
                <a:latin typeface="+mn-lt"/>
              </a:rPr>
              <a:t>Deutsch </a:t>
            </a:r>
            <a:r>
              <a:rPr lang="en-GB" sz="1400" dirty="0">
                <a:latin typeface="+mn-lt"/>
              </a:rPr>
              <a:t>et </a:t>
            </a:r>
            <a:r>
              <a:rPr lang="en-GB" sz="1400" dirty="0" smtClean="0">
                <a:latin typeface="+mn-lt"/>
              </a:rPr>
              <a:t>al. </a:t>
            </a:r>
            <a:r>
              <a:rPr lang="en-GB" sz="1400" dirty="0">
                <a:latin typeface="+mn-lt"/>
              </a:rPr>
              <a:t>(</a:t>
            </a:r>
            <a:r>
              <a:rPr lang="en-GB" sz="1400" dirty="0" smtClean="0">
                <a:latin typeface="+mn-lt"/>
              </a:rPr>
              <a:t>2018) </a:t>
            </a:r>
            <a:r>
              <a:rPr lang="en-GB" sz="1400" i="1" dirty="0">
                <a:latin typeface="+mn-lt"/>
              </a:rPr>
              <a:t>Science </a:t>
            </a:r>
            <a:r>
              <a:rPr lang="en-GB" sz="1400" b="1" dirty="0" smtClean="0">
                <a:latin typeface="+mn-lt"/>
              </a:rPr>
              <a:t>361</a:t>
            </a:r>
            <a:r>
              <a:rPr lang="en-GB" sz="1400" dirty="0" smtClean="0">
                <a:latin typeface="+mn-lt"/>
              </a:rPr>
              <a:t>(6405):916-919</a:t>
            </a:r>
            <a:endParaRPr lang="en-GB" sz="1400" dirty="0">
              <a:latin typeface="+mn-lt"/>
            </a:endParaRPr>
          </a:p>
        </p:txBody>
      </p:sp>
      <p:pic>
        <p:nvPicPr>
          <p:cNvPr id="12" name="Picture 4" descr="Image result for pest and disease cor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019" y="3708790"/>
            <a:ext cx="270967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454" y="2201186"/>
            <a:ext cx="4343400" cy="222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mage result for insects maiz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977" y="111761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44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38"/>
    </mc:Choice>
    <mc:Fallback xmlns="">
      <p:transition spd="slow" advTm="6743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B34516-AE64-4450-81BF-722064BF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Farmers make simple observations in different criteria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0D197C-D17D-4C19-9077-0F0D6AD2BE15}"/>
              </a:ext>
            </a:extLst>
          </p:cNvPr>
          <p:cNvGrpSpPr/>
          <p:nvPr/>
        </p:nvGrpSpPr>
        <p:grpSpPr>
          <a:xfrm>
            <a:off x="383460" y="1273107"/>
            <a:ext cx="11171602" cy="5230932"/>
            <a:chOff x="383460" y="1273107"/>
            <a:chExt cx="9139427" cy="446422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E39D345F-8851-444A-904A-8093F7E3E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460" y="1273107"/>
              <a:ext cx="9139427" cy="4464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BA285F-A684-4A13-9911-9AEA900E1599}"/>
                </a:ext>
              </a:extLst>
            </p:cNvPr>
            <p:cNvSpPr txBox="1"/>
            <p:nvPr/>
          </p:nvSpPr>
          <p:spPr>
            <a:xfrm>
              <a:off x="1961402" y="1633439"/>
              <a:ext cx="3268133" cy="461665"/>
            </a:xfrm>
            <a:prstGeom prst="rect">
              <a:avLst/>
            </a:prstGeom>
            <a:solidFill>
              <a:srgbClr val="AFD250"/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After 30 Days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D26F64-0E0D-435D-8D45-F6709B28BF23}"/>
                </a:ext>
              </a:extLst>
            </p:cNvPr>
            <p:cNvSpPr txBox="1"/>
            <p:nvPr/>
          </p:nvSpPr>
          <p:spPr>
            <a:xfrm>
              <a:off x="2623920" y="2531485"/>
              <a:ext cx="1723423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Best leaf development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2EDC2-1960-431F-8A10-698EDCEA1221}"/>
                </a:ext>
              </a:extLst>
            </p:cNvPr>
            <p:cNvSpPr txBox="1"/>
            <p:nvPr/>
          </p:nvSpPr>
          <p:spPr>
            <a:xfrm>
              <a:off x="5426446" y="2500438"/>
              <a:ext cx="1794351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Worst leaf development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987069-B21C-4A90-BC79-F783EEF35C52}"/>
                </a:ext>
              </a:extLst>
            </p:cNvPr>
            <p:cNvSpPr txBox="1"/>
            <p:nvPr/>
          </p:nvSpPr>
          <p:spPr>
            <a:xfrm>
              <a:off x="5461717" y="1351082"/>
              <a:ext cx="3601449" cy="39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Package number: ____________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341156-3FF4-4ACA-9C41-D1A0051AC964}"/>
                </a:ext>
              </a:extLst>
            </p:cNvPr>
            <p:cNvSpPr txBox="1"/>
            <p:nvPr/>
          </p:nvSpPr>
          <p:spPr>
            <a:xfrm>
              <a:off x="2698292" y="3933914"/>
              <a:ext cx="1257632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Best in winding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099CEB-E93D-486C-A0BC-5480126F1F75}"/>
                </a:ext>
              </a:extLst>
            </p:cNvPr>
            <p:cNvSpPr txBox="1"/>
            <p:nvPr/>
          </p:nvSpPr>
          <p:spPr>
            <a:xfrm>
              <a:off x="5770388" y="3982033"/>
              <a:ext cx="1257632" cy="709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Worst in winding</a:t>
              </a:r>
              <a:endParaRPr lang="en-GB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E38B6E-C3DA-42FE-9916-94226998A630}"/>
              </a:ext>
            </a:extLst>
          </p:cNvPr>
          <p:cNvSpPr txBox="1"/>
          <p:nvPr/>
        </p:nvSpPr>
        <p:spPr>
          <a:xfrm>
            <a:off x="6590880" y="2044541"/>
            <a:ext cx="440224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Date: ____________</a:t>
            </a:r>
            <a:endParaRPr lang="en-GB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99A3CB-E6B0-4435-A5AA-E99A4D9707AB}"/>
              </a:ext>
            </a:extLst>
          </p:cNvPr>
          <p:cNvSpPr txBox="1"/>
          <p:nvPr/>
        </p:nvSpPr>
        <p:spPr>
          <a:xfrm>
            <a:off x="9083040" y="1232675"/>
            <a:ext cx="1503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C00000"/>
                </a:solidFill>
                <a:latin typeface="Ink Free" panose="03080402000500000000" pitchFamily="66" charset="0"/>
              </a:rPr>
              <a:t>FR-35</a:t>
            </a:r>
            <a:endParaRPr lang="en-US" sz="30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EB0CCD-6E54-4238-AC65-7A0E0D7B70D0}"/>
              </a:ext>
            </a:extLst>
          </p:cNvPr>
          <p:cNvSpPr txBox="1"/>
          <p:nvPr/>
        </p:nvSpPr>
        <p:spPr>
          <a:xfrm>
            <a:off x="7484032" y="1933387"/>
            <a:ext cx="3387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C00000"/>
                </a:solidFill>
                <a:latin typeface="Ink Free" panose="03080402000500000000" pitchFamily="66" charset="0"/>
              </a:rPr>
              <a:t>10 November 2018 </a:t>
            </a:r>
            <a:endParaRPr lang="en-US" sz="30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B51D10-B8A2-45EE-BA14-5A134C92C6F5}"/>
              </a:ext>
            </a:extLst>
          </p:cNvPr>
          <p:cNvSpPr txBox="1"/>
          <p:nvPr/>
        </p:nvSpPr>
        <p:spPr>
          <a:xfrm>
            <a:off x="5274797" y="3682236"/>
            <a:ext cx="500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C00000"/>
                </a:solidFill>
                <a:latin typeface="Ink Free" panose="03080402000500000000" pitchFamily="66" charset="0"/>
              </a:rPr>
              <a:t>C</a:t>
            </a:r>
            <a:endParaRPr lang="en-US" sz="30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DBBBB-6D81-4E16-9903-2A87363122BC}"/>
              </a:ext>
            </a:extLst>
          </p:cNvPr>
          <p:cNvSpPr txBox="1"/>
          <p:nvPr/>
        </p:nvSpPr>
        <p:spPr>
          <a:xfrm>
            <a:off x="6084888" y="3671229"/>
            <a:ext cx="500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C00000"/>
                </a:solidFill>
                <a:latin typeface="Ink Free" panose="03080402000500000000" pitchFamily="66" charset="0"/>
              </a:rPr>
              <a:t>A</a:t>
            </a:r>
            <a:endParaRPr lang="en-US" sz="30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F5D0EE-E249-4780-B9E1-000D6DE63E48}"/>
              </a:ext>
            </a:extLst>
          </p:cNvPr>
          <p:cNvSpPr txBox="1"/>
          <p:nvPr/>
        </p:nvSpPr>
        <p:spPr>
          <a:xfrm>
            <a:off x="5254477" y="5307894"/>
            <a:ext cx="500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C00000"/>
                </a:solidFill>
                <a:latin typeface="Ink Free" panose="03080402000500000000" pitchFamily="66" charset="0"/>
              </a:rPr>
              <a:t>B</a:t>
            </a:r>
            <a:endParaRPr lang="en-US" sz="30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545C78-57B6-4825-AB8C-774802069D9F}"/>
              </a:ext>
            </a:extLst>
          </p:cNvPr>
          <p:cNvSpPr txBox="1"/>
          <p:nvPr/>
        </p:nvSpPr>
        <p:spPr>
          <a:xfrm>
            <a:off x="6096000" y="5307894"/>
            <a:ext cx="500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C00000"/>
                </a:solidFill>
                <a:latin typeface="Ink Free" panose="03080402000500000000" pitchFamily="66" charset="0"/>
              </a:rPr>
              <a:t>C</a:t>
            </a:r>
            <a:endParaRPr lang="en-US" sz="30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95B97-B9CD-4D41-AB6F-A537BBDE41E3}"/>
              </a:ext>
            </a:extLst>
          </p:cNvPr>
          <p:cNvSpPr txBox="1"/>
          <p:nvPr/>
        </p:nvSpPr>
        <p:spPr>
          <a:xfrm>
            <a:off x="907182" y="1595306"/>
            <a:ext cx="1179146" cy="461665"/>
          </a:xfrm>
          <a:prstGeom prst="rect">
            <a:avLst/>
          </a:prstGeom>
          <a:solidFill>
            <a:srgbClr val="FBAA3F"/>
          </a:solidFill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Step</a:t>
            </a:r>
            <a:r>
              <a:rPr lang="de-DE" sz="2400" b="1" dirty="0"/>
              <a:t> #1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547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6C4A0B-922F-44AF-9E96-27EDB7D9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managers collect data from farmers, for analysis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E6964-3117-46F4-A328-AFD3B4DDF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4" y="1082897"/>
            <a:ext cx="4741057" cy="53968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08914" y="2293258"/>
            <a:ext cx="32176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Phone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ODK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Type card information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224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" y="995082"/>
            <a:ext cx="613052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limmob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787" y="254374"/>
            <a:ext cx="3582707" cy="99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cloud server">
            <a:extLst>
              <a:ext uri="{FF2B5EF4-FFF2-40B4-BE49-F238E27FC236}">
                <a16:creationId xmlns:a16="http://schemas.microsoft.com/office/drawing/2014/main" id="{D784F5AF-5FFD-489E-B3E0-43FC7A93D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124" y="1243441"/>
            <a:ext cx="1016919" cy="101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E1D8B854-57A5-475B-8E70-836CEF7D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2582105" y="2788378"/>
            <a:ext cx="512955" cy="4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3B569A-56B7-487F-A6AA-89B0D2DB59DE}"/>
              </a:ext>
            </a:extLst>
          </p:cNvPr>
          <p:cNvCxnSpPr>
            <a:cxnSpLocks/>
          </p:cNvCxnSpPr>
          <p:nvPr/>
        </p:nvCxnSpPr>
        <p:spPr>
          <a:xfrm flipV="1">
            <a:off x="3095060" y="1251027"/>
            <a:ext cx="6373906" cy="1908676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1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E1D8B854-57A5-475B-8E70-836CEF7D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2638130" y="3577682"/>
            <a:ext cx="512955" cy="4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E1D8B854-57A5-475B-8E70-836CEF7D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3948743" y="3397281"/>
            <a:ext cx="512955" cy="4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E1D8B854-57A5-475B-8E70-836CEF7D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3441264" y="3979204"/>
            <a:ext cx="512955" cy="4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E1D8B854-57A5-475B-8E70-836CEF7D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4171034" y="3930174"/>
            <a:ext cx="512955" cy="4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E1D8B854-57A5-475B-8E70-836CEF7D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3664588" y="2208712"/>
            <a:ext cx="512955" cy="4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3B569A-56B7-487F-A6AA-89B0D2DB59DE}"/>
              </a:ext>
            </a:extLst>
          </p:cNvPr>
          <p:cNvCxnSpPr>
            <a:cxnSpLocks/>
          </p:cNvCxnSpPr>
          <p:nvPr/>
        </p:nvCxnSpPr>
        <p:spPr>
          <a:xfrm flipV="1">
            <a:off x="3151085" y="1251027"/>
            <a:ext cx="6317881" cy="248187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E3B569A-56B7-487F-A6AA-89B0D2DB59DE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4177543" y="1251027"/>
            <a:ext cx="5291423" cy="118386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E3B569A-56B7-487F-A6AA-89B0D2DB59DE}"/>
              </a:ext>
            </a:extLst>
          </p:cNvPr>
          <p:cNvCxnSpPr>
            <a:cxnSpLocks/>
          </p:cNvCxnSpPr>
          <p:nvPr/>
        </p:nvCxnSpPr>
        <p:spPr>
          <a:xfrm flipV="1">
            <a:off x="4461698" y="1251027"/>
            <a:ext cx="5007268" cy="2372436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E3B569A-56B7-487F-A6AA-89B0D2DB59DE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3954219" y="1223206"/>
            <a:ext cx="5514747" cy="298218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3B569A-56B7-487F-A6AA-89B0D2DB59DE}"/>
              </a:ext>
            </a:extLst>
          </p:cNvPr>
          <p:cNvCxnSpPr>
            <a:cxnSpLocks/>
          </p:cNvCxnSpPr>
          <p:nvPr/>
        </p:nvCxnSpPr>
        <p:spPr>
          <a:xfrm flipV="1">
            <a:off x="4690498" y="1223206"/>
            <a:ext cx="4778468" cy="293315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6589" y="2605729"/>
            <a:ext cx="4133639" cy="2144911"/>
          </a:xfrm>
          <a:prstGeom prst="rect">
            <a:avLst/>
          </a:prstGeom>
        </p:spPr>
      </p:pic>
      <p:pic>
        <p:nvPicPr>
          <p:cNvPr id="52" name="Picture 2" descr="http://us.123rf.com/400wm/400/400/leremy/leremy1207/leremy120700005/14446305-agricultor-campesino-la-agricultura-del-pueblo-agricultura-icono-simbolo-sena-pictograma.jpg">
            <a:extLst>
              <a:ext uri="{FF2B5EF4-FFF2-40B4-BE49-F238E27FC236}">
                <a16:creationId xmlns:a16="http://schemas.microsoft.com/office/drawing/2014/main" id="{E1D8B854-57A5-475B-8E70-836CEF7D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3786972" y="2852027"/>
            <a:ext cx="512955" cy="4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E3B569A-56B7-487F-A6AA-89B0D2DB59DE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4299927" y="1243441"/>
            <a:ext cx="5169039" cy="183476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40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72033E-8353-4108-A7BE-A79225C6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09" y="275232"/>
            <a:ext cx="10940348" cy="78555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26000"/>
            </a:pPr>
            <a:r>
              <a:rPr lang="en-GB" sz="3200" dirty="0"/>
              <a:t>Combining many partial rankings to the full picture</a:t>
            </a:r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54A0022E-192B-4E1F-B5E3-B0EB04413B15}"/>
              </a:ext>
            </a:extLst>
          </p:cNvPr>
          <p:cNvSpPr txBox="1">
            <a:spLocks/>
          </p:cNvSpPr>
          <p:nvPr/>
        </p:nvSpPr>
        <p:spPr>
          <a:xfrm>
            <a:off x="883768" y="1587804"/>
            <a:ext cx="8229600" cy="5287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&gt; C &gt; D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 &gt; D &gt; G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&gt; D &gt; G</a:t>
            </a:r>
          </a:p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A&gt;C&gt;D&gt;G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3999BA-3818-4682-9D06-141A97B19A2E}"/>
              </a:ext>
            </a:extLst>
          </p:cNvPr>
          <p:cNvGrpSpPr/>
          <p:nvPr/>
        </p:nvGrpSpPr>
        <p:grpSpPr>
          <a:xfrm>
            <a:off x="333509" y="1723384"/>
            <a:ext cx="2457316" cy="2410466"/>
            <a:chOff x="333509" y="1313809"/>
            <a:chExt cx="1324378" cy="1333069"/>
          </a:xfrm>
        </p:grpSpPr>
        <p:pic>
          <p:nvPicPr>
            <p:cNvPr id="254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6072F8D6-DDAC-49B2-AEE6-C4915CB2D3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3509" y="1313809"/>
              <a:ext cx="296564" cy="281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8CE315CD-91D2-4B9C-9020-3719DD338ECB}"/>
                </a:ext>
              </a:extLst>
            </p:cNvPr>
            <p:cNvGrpSpPr/>
            <p:nvPr/>
          </p:nvGrpSpPr>
          <p:grpSpPr>
            <a:xfrm>
              <a:off x="805650" y="1321721"/>
              <a:ext cx="852237" cy="304445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29D44A73-8F41-48A6-8FBD-7BD0B72C249B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618389BE-3527-4E98-A0BA-D314D09AA39D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47C205CA-FAFC-4337-BB4D-C8EC8A729B63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6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AA30DBE2-E16B-46CE-BAB9-5617165351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3509" y="1835236"/>
              <a:ext cx="296564" cy="281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052B78D-849B-4E1A-97F2-674CBCA5E4E6}"/>
                </a:ext>
              </a:extLst>
            </p:cNvPr>
            <p:cNvGrpSpPr/>
            <p:nvPr/>
          </p:nvGrpSpPr>
          <p:grpSpPr>
            <a:xfrm>
              <a:off x="805650" y="1843148"/>
              <a:ext cx="852237" cy="304445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2E776D46-F72A-4EFE-86E7-BE11DD7E5CED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A621ACFA-3134-4C9B-B302-111806554016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15688123-FB2A-4A47-BBBE-5F5748418614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1" name="Picture 2" descr="http://us.123rf.com/400wm/400/400/leremy/leremy1207/leremy120700005/14446305-agricultor-campesino-la-agricultura-del-pueblo-agricultura-icono-simbolo-sena-pictograma.jpg">
              <a:extLst>
                <a:ext uri="{FF2B5EF4-FFF2-40B4-BE49-F238E27FC236}">
                  <a16:creationId xmlns:a16="http://schemas.microsoft.com/office/drawing/2014/main" id="{6BDC136D-ADB0-43B8-AB09-55A05F1BC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70031" y="2342433"/>
              <a:ext cx="296564" cy="281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4E2EB604-7BF3-42E0-A5B7-BB288DCEE215}"/>
                </a:ext>
              </a:extLst>
            </p:cNvPr>
            <p:cNvGrpSpPr/>
            <p:nvPr/>
          </p:nvGrpSpPr>
          <p:grpSpPr>
            <a:xfrm>
              <a:off x="805650" y="2342433"/>
              <a:ext cx="852237" cy="304445"/>
              <a:chOff x="1453518" y="275895"/>
              <a:chExt cx="1323240" cy="43945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B0306B2-A2DF-47BD-A368-93E41035FEB8}"/>
                  </a:ext>
                </a:extLst>
              </p:cNvPr>
              <p:cNvSpPr/>
              <p:nvPr/>
            </p:nvSpPr>
            <p:spPr>
              <a:xfrm>
                <a:off x="1453518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DDFFC70-5BC2-4FD3-A3AC-1E7C4F363447}"/>
                  </a:ext>
                </a:extLst>
              </p:cNvPr>
              <p:cNvSpPr/>
              <p:nvPr/>
            </p:nvSpPr>
            <p:spPr>
              <a:xfrm>
                <a:off x="1903813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09C7457C-07F9-4416-A07D-F3C232A80E66}"/>
                  </a:ext>
                </a:extLst>
              </p:cNvPr>
              <p:cNvSpPr/>
              <p:nvPr/>
            </p:nvSpPr>
            <p:spPr>
              <a:xfrm>
                <a:off x="2371806" y="275895"/>
                <a:ext cx="404952" cy="4394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0836E3F-593C-41A2-9C7A-92FC7A363273}"/>
              </a:ext>
            </a:extLst>
          </p:cNvPr>
          <p:cNvSpPr txBox="1"/>
          <p:nvPr/>
        </p:nvSpPr>
        <p:spPr>
          <a:xfrm>
            <a:off x="3600450" y="1126139"/>
            <a:ext cx="2657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+                               -</a:t>
            </a:r>
            <a:endParaRPr lang="en-US" sz="2400" b="1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83343" y="6218216"/>
            <a:ext cx="5257800" cy="5715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dirty="0" smtClean="0"/>
              <a:t>Turner et al. (2019) CRAN </a:t>
            </a:r>
            <a:r>
              <a:rPr lang="en-GB" sz="1600" i="1" dirty="0" err="1" smtClean="0"/>
              <a:t>PlackettLuce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2800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72033E-8353-4108-A7BE-A79225C6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09" y="275232"/>
            <a:ext cx="10940348" cy="78555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26000"/>
            </a:pPr>
            <a:r>
              <a:rPr lang="en-GB" sz="3200" dirty="0" smtClean="0"/>
              <a:t>Model with partial rankings</a:t>
            </a:r>
            <a:endParaRPr lang="en-GB" sz="3200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83343" y="6218216"/>
            <a:ext cx="5257800" cy="5715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dirty="0" smtClean="0"/>
              <a:t>Turner et al. (2019) CRAN </a:t>
            </a:r>
            <a:r>
              <a:rPr lang="en-GB" sz="1600" i="1" dirty="0" err="1" smtClean="0"/>
              <a:t>PlackettLuce</a:t>
            </a:r>
            <a:endParaRPr lang="en-GB" sz="1600" i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818" y="1831134"/>
            <a:ext cx="9036496" cy="361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2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levels of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14715" y="1382124"/>
            <a:ext cx="6556105" cy="478476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4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000" b="1" dirty="0">
                <a:latin typeface="Arial Narrow" panose="020B0606020202030204" pitchFamily="34" charset="0"/>
              </a:rPr>
              <a:t>Local learning </a:t>
            </a:r>
            <a:r>
              <a:rPr lang="en-US" sz="3000" dirty="0">
                <a:latin typeface="Arial Narrow" panose="020B0606020202030204" pitchFamily="34" charset="0"/>
              </a:rPr>
              <a:t>– Farmers use comparative approach and heuristic learning to identify suitable solutions</a:t>
            </a:r>
          </a:p>
          <a:p>
            <a:pPr marL="457200" indent="-457200">
              <a:lnSpc>
                <a:spcPct val="114000"/>
              </a:lnSpc>
              <a:buSzPct val="100000"/>
              <a:buFont typeface="Arial" panose="020B0604020202020204" pitchFamily="34" charset="0"/>
              <a:buChar char="•"/>
            </a:pPr>
            <a:endParaRPr lang="en-US" sz="3000" b="1" dirty="0" smtClean="0">
              <a:latin typeface="Arial Narrow" panose="020B0606020202030204" pitchFamily="34" charset="0"/>
            </a:endParaRPr>
          </a:p>
          <a:p>
            <a:pPr marL="457200" indent="-457200">
              <a:lnSpc>
                <a:spcPct val="114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000" b="1" dirty="0" smtClean="0">
                <a:latin typeface="Arial Narrow" panose="020B0606020202030204" pitchFamily="34" charset="0"/>
              </a:rPr>
              <a:t>Global </a:t>
            </a:r>
            <a:r>
              <a:rPr lang="en-US" sz="3000" b="1" dirty="0">
                <a:latin typeface="Arial Narrow" panose="020B0606020202030204" pitchFamily="34" charset="0"/>
              </a:rPr>
              <a:t>learning</a:t>
            </a:r>
            <a:r>
              <a:rPr lang="en-US" sz="3000" dirty="0">
                <a:latin typeface="Arial Narrow" panose="020B0606020202030204" pitchFamily="34" charset="0"/>
              </a:rPr>
              <a:t> – Researchers aggregate results and infer patterns, make decisions about which varieties work where</a:t>
            </a:r>
          </a:p>
          <a:p>
            <a:pPr marL="571500" indent="-571500">
              <a:lnSpc>
                <a:spcPct val="114000"/>
              </a:lnSpc>
              <a:buSzPct val="100000"/>
              <a:buFont typeface="Arial" panose="020B0604020202020204" pitchFamily="34" charset="0"/>
              <a:buChar char="•"/>
            </a:pPr>
            <a:endParaRPr lang="de-DE" sz="3000" dirty="0">
              <a:latin typeface="Arial Narrow" panose="020B0606020202030204" pitchFamily="34" charset="0"/>
            </a:endParaRPr>
          </a:p>
          <a:p>
            <a:pPr marL="571500" indent="-571500">
              <a:lnSpc>
                <a:spcPct val="114000"/>
              </a:lnSpc>
              <a:buSzPct val="100000"/>
              <a:buFont typeface="Arial" panose="020B0604020202020204" pitchFamily="34" charset="0"/>
              <a:buChar char="•"/>
            </a:pPr>
            <a:endParaRPr lang="en-US" sz="3000" dirty="0">
              <a:latin typeface="Arial Narrow" panose="020B0606020202030204" pitchFamily="34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19E73B4-1650-4FFD-AA4C-EB1C2B436D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8"/>
          <a:stretch/>
        </p:blipFill>
        <p:spPr>
          <a:xfrm>
            <a:off x="7866794" y="3981989"/>
            <a:ext cx="3888326" cy="2184896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E336789-0425-4360-8434-A084D5632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3"/>
          <a:stretch/>
        </p:blipFill>
        <p:spPr bwMode="auto">
          <a:xfrm>
            <a:off x="7061359" y="1215189"/>
            <a:ext cx="4765953" cy="244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633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441839">
            <a:off x="1609055" y="221340"/>
            <a:ext cx="5416942" cy="6720120"/>
          </a:xfrm>
          <a:prstGeom prst="rect">
            <a:avLst/>
          </a:prstGeom>
          <a:noFill/>
          <a:ln>
            <a:noFill/>
          </a:ln>
          <a:effectLst>
            <a:outerShdw blurRad="50800" dist="63500" dir="3000000" sx="102000" sy="102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885" y="134313"/>
            <a:ext cx="3231572" cy="625454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en-GB" dirty="0" smtClean="0"/>
              <a:t>Local learning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34291-6A7F-45E3-B9BF-529DF82E6572}"/>
              </a:ext>
            </a:extLst>
          </p:cNvPr>
          <p:cNvSpPr txBox="1"/>
          <p:nvPr/>
        </p:nvSpPr>
        <p:spPr>
          <a:xfrm>
            <a:off x="7508240" y="447040"/>
            <a:ext cx="364744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dirty="0" smtClean="0"/>
              <a:t>Farmers learn names of the 3 varieties</a:t>
            </a:r>
          </a:p>
          <a:p>
            <a:pPr>
              <a:spcAft>
                <a:spcPts val="1200"/>
              </a:spcAft>
            </a:pPr>
            <a:endParaRPr lang="en-GB" sz="2600" dirty="0" smtClean="0"/>
          </a:p>
          <a:p>
            <a:pPr>
              <a:spcAft>
                <a:spcPts val="1200"/>
              </a:spcAft>
            </a:pPr>
            <a:endParaRPr lang="en-GB" sz="2600" dirty="0" smtClean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dirty="0" smtClean="0"/>
              <a:t>Full variety ranking according to all farmers</a:t>
            </a:r>
            <a:endParaRPr lang="en-GB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30BCD-19A0-437A-B74C-AC5BD4A84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367" b="62029"/>
          <a:stretch/>
        </p:blipFill>
        <p:spPr>
          <a:xfrm>
            <a:off x="7770495" y="1400477"/>
            <a:ext cx="2745105" cy="882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CA4001-ACFF-4E2A-B6FE-8973C5770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6" t="50000" r="1780" b="5195"/>
          <a:stretch/>
        </p:blipFill>
        <p:spPr>
          <a:xfrm>
            <a:off x="7675547" y="3958272"/>
            <a:ext cx="3879515" cy="8012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A256BA-9E23-4BF4-A423-C73E30159457}"/>
              </a:ext>
            </a:extLst>
          </p:cNvPr>
          <p:cNvSpPr/>
          <p:nvPr/>
        </p:nvSpPr>
        <p:spPr>
          <a:xfrm rot="21411612">
            <a:off x="2141301" y="2284964"/>
            <a:ext cx="2189171" cy="739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5B5E4-6B1A-4D01-9D4C-79A9F383012D}"/>
              </a:ext>
            </a:extLst>
          </p:cNvPr>
          <p:cNvSpPr/>
          <p:nvPr/>
        </p:nvSpPr>
        <p:spPr>
          <a:xfrm rot="21411612">
            <a:off x="2235238" y="5028397"/>
            <a:ext cx="4383848" cy="1569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0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668"/>
    </mc:Choice>
    <mc:Fallback xmlns="">
      <p:transition xmlns:p14="http://schemas.microsoft.com/office/powerpoint/2010/main" spd="slow" advTm="105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CD404-2E45-44D0-B285-E735C9C9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learning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82" y="1160497"/>
            <a:ext cx="5453777" cy="492118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12372" y="6286500"/>
            <a:ext cx="5257800" cy="5715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dirty="0" smtClean="0"/>
              <a:t>van </a:t>
            </a:r>
            <a:r>
              <a:rPr lang="en-GB" sz="1600" dirty="0" err="1" smtClean="0"/>
              <a:t>Etten</a:t>
            </a:r>
            <a:r>
              <a:rPr lang="en-GB" sz="1600" dirty="0" smtClean="0"/>
              <a:t> et al. (2019</a:t>
            </a:r>
            <a:r>
              <a:rPr lang="en-GB" sz="1600" dirty="0"/>
              <a:t>) </a:t>
            </a:r>
            <a:r>
              <a:rPr lang="en-GB" sz="1600" dirty="0" smtClean="0"/>
              <a:t>PNAS </a:t>
            </a:r>
            <a:r>
              <a:rPr lang="en-GB" sz="1600" b="1" dirty="0" smtClean="0"/>
              <a:t>116</a:t>
            </a:r>
            <a:r>
              <a:rPr lang="en-GB" sz="1600" dirty="0" smtClean="0"/>
              <a:t>(10):4194-4199 </a:t>
            </a:r>
            <a:endParaRPr lang="en-GB" sz="16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220" y="1706562"/>
            <a:ext cx="4370308" cy="341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9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 descr="http://us.123rf.com/400wm/400/400/buriy/buriy1005/buriy100500116/7080831-una-bolsa-de-mijo-sobre-un-fondo-blan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41720" y="294641"/>
            <a:ext cx="1238250" cy="1465385"/>
          </a:xfrm>
          <a:prstGeom prst="rect">
            <a:avLst/>
          </a:prstGeom>
          <a:noFill/>
        </p:spPr>
      </p:pic>
      <p:pic>
        <p:nvPicPr>
          <p:cNvPr id="15" name="Picture 8" descr="http://us.123rf.com/400wm/400/400/buriy/buriy1005/buriy100500116/7080831-una-bolsa-de-mijo-sobre-un-fondo-blan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55920" y="599441"/>
            <a:ext cx="1238250" cy="1465385"/>
          </a:xfrm>
          <a:prstGeom prst="rect">
            <a:avLst/>
          </a:prstGeom>
          <a:noFill/>
        </p:spPr>
      </p:pic>
      <p:pic>
        <p:nvPicPr>
          <p:cNvPr id="13" name="Picture 8" descr="http://us.123rf.com/400wm/400/400/buriy/buriy1005/buriy100500116/7080831-una-bolsa-de-mijo-sobre-un-fondo-blan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60720" y="980441"/>
            <a:ext cx="1238250" cy="1465385"/>
          </a:xfrm>
          <a:prstGeom prst="rect">
            <a:avLst/>
          </a:prstGeom>
          <a:noFill/>
        </p:spPr>
      </p:pic>
      <p:pic>
        <p:nvPicPr>
          <p:cNvPr id="5" name="Picture 4" descr="mobile phon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00686" y="5452589"/>
            <a:ext cx="1595694" cy="1187196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>
          <a:xfrm rot="8572212" flipH="1">
            <a:off x="3381979" y="1807252"/>
            <a:ext cx="1414519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6206113" y="6248499"/>
            <a:ext cx="1219200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3893082">
            <a:off x="2777773" y="4703499"/>
            <a:ext cx="1219200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40102">
            <a:off x="7585091" y="1505709"/>
            <a:ext cx="1219200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8" descr="http://us.123rf.com/400wm/400/400/buriy/buriy1005/buriy100500116/7080831-una-bolsa-de-mijo-sobre-un-fondo-blan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46520" y="675641"/>
            <a:ext cx="1238250" cy="1465385"/>
          </a:xfrm>
          <a:prstGeom prst="rect">
            <a:avLst/>
          </a:prstGeom>
          <a:noFill/>
        </p:spPr>
      </p:pic>
      <p:sp>
        <p:nvSpPr>
          <p:cNvPr id="4098" name="AutoShape 2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0" name="AutoShape 4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2" name="AutoShape 6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4" name="Picture 8" descr="http://ic.datacruncher.net/images/pic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73764" y="2474128"/>
            <a:ext cx="1730530" cy="1819276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883" t="23088" r="16883" b="30736"/>
          <a:stretch>
            <a:fillRect/>
          </a:stretch>
        </p:blipFill>
        <p:spPr bwMode="auto">
          <a:xfrm>
            <a:off x="8194691" y="2379785"/>
            <a:ext cx="2133600" cy="83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ight Arrow 8"/>
          <p:cNvSpPr/>
          <p:nvPr/>
        </p:nvSpPr>
        <p:spPr>
          <a:xfrm rot="5400000">
            <a:off x="8246727" y="3836381"/>
            <a:ext cx="1200562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http://us.123rf.com/400wm/400/400/buriy/buriy1005/buriy100500116/7080831-una-bolsa-de-mijo-sobre-un-fondo-blan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4920" y="1285241"/>
            <a:ext cx="1238250" cy="1465385"/>
          </a:xfrm>
          <a:prstGeom prst="rect">
            <a:avLst/>
          </a:prstGeom>
          <a:noFill/>
        </p:spPr>
      </p:pic>
      <p:sp>
        <p:nvSpPr>
          <p:cNvPr id="24" name="Right Arrow 23"/>
          <p:cNvSpPr/>
          <p:nvPr/>
        </p:nvSpPr>
        <p:spPr>
          <a:xfrm rot="3014471">
            <a:off x="3115654" y="4496620"/>
            <a:ext cx="1219200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60768" y="4722748"/>
            <a:ext cx="17130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3. Farmer plants a trial and makes observations</a:t>
            </a:r>
            <a:endParaRPr lang="en-GB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1196351" y="4932099"/>
            <a:ext cx="28551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4. Project managers collect farmers’ observations</a:t>
            </a:r>
            <a:endParaRPr lang="en-GB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9261491" y="3557149"/>
            <a:ext cx="2666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2. Each farmer gets a combination of 3 varieties</a:t>
            </a:r>
            <a:endParaRPr lang="en-GB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8243147" y="883637"/>
            <a:ext cx="2902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1. A broad set of varieties (10-25) is evaluated</a:t>
            </a:r>
            <a:endParaRPr lang="en-GB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550" y="1333306"/>
            <a:ext cx="31801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5. Data are used to evaluate varieties and to detect demand for new varieties and traits</a:t>
            </a:r>
            <a:endParaRPr lang="en-GB" sz="2000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A9C389D-9910-4C81-987A-A062663672AE}"/>
              </a:ext>
            </a:extLst>
          </p:cNvPr>
          <p:cNvSpPr txBox="1">
            <a:spLocks/>
          </p:cNvSpPr>
          <p:nvPr/>
        </p:nvSpPr>
        <p:spPr>
          <a:xfrm>
            <a:off x="854426" y="571385"/>
            <a:ext cx="10940348" cy="8824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smtClean="0">
                <a:solidFill>
                  <a:srgbClr val="003580"/>
                </a:solidFill>
                <a:latin typeface="Arial Narrow" panose="020B0606020202030204" pitchFamily="34" charset="0"/>
              </a:rPr>
              <a:t>The cycle of tricot research</a:t>
            </a:r>
            <a:endParaRPr lang="en-GB" sz="3200" b="1" dirty="0">
              <a:solidFill>
                <a:srgbClr val="003580"/>
              </a:solidFill>
              <a:latin typeface="Arial Narrow" panose="020B0606020202030204" pitchFamily="34" charset="0"/>
            </a:endParaRPr>
          </a:p>
        </p:txBody>
      </p:sp>
      <p:pic>
        <p:nvPicPr>
          <p:cNvPr id="33" name="Content Placeholder 4">
            <a:extLst>
              <a:ext uri="{FF2B5EF4-FFF2-40B4-BE49-F238E27FC236}">
                <a16:creationId xmlns:a16="http://schemas.microsoft.com/office/drawing/2014/main" id="{96BFD058-51CD-4B64-9641-D32EFD754BD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8"/>
          <a:stretch/>
        </p:blipFill>
        <p:spPr>
          <a:xfrm>
            <a:off x="8923434" y="4962400"/>
            <a:ext cx="3004689" cy="1688370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F6A72F0D-E8DB-4E79-B269-67211F3CD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0303" y="4793015"/>
            <a:ext cx="2457493" cy="115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EE69EA5-034E-4868-BBC9-79B078CF7D0C}"/>
              </a:ext>
            </a:extLst>
          </p:cNvPr>
          <p:cNvSpPr txBox="1"/>
          <p:nvPr/>
        </p:nvSpPr>
        <p:spPr>
          <a:xfrm>
            <a:off x="3890397" y="3623460"/>
            <a:ext cx="2896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6. Farmers receive variety recommendations and can order seeds</a:t>
            </a:r>
            <a:endParaRPr lang="en-GB" sz="2000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6CCE576C-2E76-4450-83DA-9540E20844B9}"/>
              </a:ext>
            </a:extLst>
          </p:cNvPr>
          <p:cNvSpPr txBox="1">
            <a:spLocks/>
          </p:cNvSpPr>
          <p:nvPr/>
        </p:nvSpPr>
        <p:spPr>
          <a:xfrm rot="21026331">
            <a:off x="762361" y="3113813"/>
            <a:ext cx="1554632" cy="13234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accent1"/>
                </a:solidFill>
              </a:rPr>
              <a:t>A &gt; C &gt; D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accent1"/>
                </a:solidFill>
              </a:rPr>
              <a:t>C &gt; D &gt; G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accent1"/>
                </a:solidFill>
              </a:rPr>
              <a:t>A &gt; D &gt; G</a:t>
            </a:r>
          </a:p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1"/>
                </a:solidFill>
              </a:rPr>
              <a:t>A&gt;C&gt;D&gt;G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80838" y="6255223"/>
            <a:ext cx="5257800" cy="5715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dirty="0" smtClean="0"/>
              <a:t>van </a:t>
            </a:r>
            <a:r>
              <a:rPr lang="en-GB" sz="1600" dirty="0" err="1" smtClean="0"/>
              <a:t>Etten</a:t>
            </a:r>
            <a:r>
              <a:rPr lang="en-GB" sz="1600" dirty="0" smtClean="0"/>
              <a:t> et al. (2016</a:t>
            </a:r>
            <a:r>
              <a:rPr lang="en-GB" sz="1600" dirty="0"/>
              <a:t>) </a:t>
            </a:r>
            <a:r>
              <a:rPr lang="en-GB" sz="1600" i="1" dirty="0" err="1" smtClean="0"/>
              <a:t>Expl</a:t>
            </a:r>
            <a:r>
              <a:rPr lang="en-GB" sz="1600" i="1" dirty="0" smtClean="0"/>
              <a:t>. Agric.</a:t>
            </a:r>
            <a:endParaRPr lang="en-GB" sz="1600" dirty="0"/>
          </a:p>
          <a:p>
            <a:pPr>
              <a:defRPr/>
            </a:pPr>
            <a:r>
              <a:rPr lang="en-GB" sz="1600" dirty="0" err="1" smtClean="0"/>
              <a:t>Beza</a:t>
            </a:r>
            <a:r>
              <a:rPr lang="en-GB" sz="1600" dirty="0" smtClean="0"/>
              <a:t> et al. (2017) </a:t>
            </a:r>
            <a:r>
              <a:rPr lang="en-GB" sz="1600" i="1" dirty="0" err="1" smtClean="0"/>
              <a:t>PloS</a:t>
            </a:r>
            <a:r>
              <a:rPr lang="en-GB" sz="1600" i="1" dirty="0" smtClean="0"/>
              <a:t> </a:t>
            </a:r>
            <a:r>
              <a:rPr lang="en-GB" sz="1600" i="1" dirty="0"/>
              <a:t>ONE </a:t>
            </a:r>
            <a:r>
              <a:rPr lang="en-GB" sz="1600" b="1" dirty="0"/>
              <a:t>12</a:t>
            </a:r>
            <a:r>
              <a:rPr lang="en-GB" sz="1600" dirty="0"/>
              <a:t>(5):e0175700</a:t>
            </a:r>
          </a:p>
        </p:txBody>
      </p:sp>
    </p:spTree>
    <p:extLst>
      <p:ext uri="{BB962C8B-B14F-4D97-AF65-F5344CB8AC3E}">
        <p14:creationId xmlns:p14="http://schemas.microsoft.com/office/powerpoint/2010/main" val="326123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  <p:bldP spid="29" grpId="0"/>
      <p:bldP spid="30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 summary 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4"/>
          </p:nvPr>
        </p:nvSpPr>
        <p:spPr>
          <a:xfrm>
            <a:off x="614714" y="1382124"/>
            <a:ext cx="11301983" cy="4784761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GB" sz="3200" dirty="0">
                <a:latin typeface="Arial Narrow" panose="020B0606020202030204" pitchFamily="34" charset="0"/>
              </a:rPr>
              <a:t>Simple setup – little farmer training needed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GB" sz="3200" dirty="0">
                <a:latin typeface="Arial Narrow" panose="020B0606020202030204" pitchFamily="34" charset="0"/>
              </a:rPr>
              <a:t>Research / project staff does not need to supervise or visit trials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GB" sz="3200" dirty="0">
                <a:latin typeface="Arial Narrow" panose="020B0606020202030204" pitchFamily="34" charset="0"/>
              </a:rPr>
              <a:t>Results collected remotely through telephone calls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endParaRPr lang="en-GB" sz="3200" dirty="0">
              <a:latin typeface="Arial Narrow" panose="020B0606020202030204" pitchFamily="34" charset="0"/>
            </a:endParaRP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GB" sz="3200" dirty="0">
                <a:latin typeface="Arial Narrow" panose="020B0606020202030204" pitchFamily="34" charset="0"/>
              </a:rPr>
              <a:t>Trials under real farming circumstances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GB" sz="3200" dirty="0">
                <a:latin typeface="Arial Narrow" panose="020B0606020202030204" pitchFamily="34" charset="0"/>
              </a:rPr>
              <a:t>Observation along the entire cropping cycle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GB" sz="3200" dirty="0">
                <a:latin typeface="Arial Narrow" panose="020B0606020202030204" pitchFamily="34" charset="0"/>
              </a:rPr>
              <a:t>Accurate results thanks to “Wisdom of Crowds”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GB" sz="3200" dirty="0">
                <a:latin typeface="Arial Narrow" panose="020B0606020202030204" pitchFamily="34" charset="0"/>
              </a:rPr>
              <a:t>Farmers may quickly identify varieties that fit the conditions at their farm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endParaRPr lang="en-GB" sz="3200" dirty="0" smtClean="0">
              <a:latin typeface="Arial Narrow" panose="020B0606020202030204" pitchFamily="34" charset="0"/>
            </a:endParaRP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endParaRPr lang="en-GB" sz="3200" dirty="0" smtClean="0">
              <a:latin typeface="Arial Narrow" panose="020B0606020202030204" pitchFamily="34" charset="0"/>
            </a:endParaRP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endParaRPr lang="en-GB" sz="32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1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93"/>
    </mc:Choice>
    <mc:Fallback xmlns="">
      <p:transition xmlns:p14="http://schemas.microsoft.com/office/powerpoint/2010/main" spd="slow" advTm="13039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/>
          <a:lstStyle/>
          <a:p>
            <a:r>
              <a:rPr lang="en-US" dirty="0"/>
              <a:t>What is the problem we want to solve?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61034" y="1219200"/>
            <a:ext cx="9559265" cy="5323477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GB" sz="3200" dirty="0" smtClean="0"/>
              <a:t>Climate risk management</a:t>
            </a:r>
          </a:p>
          <a:p>
            <a:pPr marL="514350" indent="-514350">
              <a:spcAft>
                <a:spcPts val="1800"/>
              </a:spcAft>
              <a:buAutoNum type="arabicPeriod"/>
            </a:pPr>
            <a:r>
              <a:rPr lang="en-GB" sz="3200" dirty="0" smtClean="0"/>
              <a:t>Reduce risks by identifying the best technology for each climatic region </a:t>
            </a:r>
          </a:p>
          <a:p>
            <a:pPr marL="514350" indent="-514350">
              <a:spcAft>
                <a:spcPts val="1800"/>
              </a:spcAft>
              <a:buAutoNum type="arabicPeriod"/>
            </a:pPr>
            <a:r>
              <a:rPr lang="en-GB" sz="3200" dirty="0" smtClean="0"/>
              <a:t>Register genotype </a:t>
            </a:r>
            <a:r>
              <a:rPr lang="en-GB" sz="3200" dirty="0"/>
              <a:t>x</a:t>
            </a:r>
            <a:r>
              <a:rPr lang="en-GB" sz="3200" dirty="0" smtClean="0"/>
              <a:t> environmental interactions and changes in climatic patterns as they occur in the field</a:t>
            </a:r>
          </a:p>
          <a:p>
            <a:pPr marL="514350" indent="-514350">
              <a:spcAft>
                <a:spcPts val="1800"/>
              </a:spcAft>
              <a:buAutoNum type="arabicPeriod"/>
            </a:pPr>
            <a:r>
              <a:rPr lang="en-US" sz="3200" dirty="0" smtClean="0"/>
              <a:t>Identify a diversified portfolio of technologies to reduce crop losses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6213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38"/>
    </mc:Choice>
    <mc:Fallback xmlns="">
      <p:transition spd="slow" advTm="67438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Clippi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1535"/>
          <a:stretch/>
        </p:blipFill>
        <p:spPr>
          <a:xfrm>
            <a:off x="239487" y="1072194"/>
            <a:ext cx="2518227" cy="2095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2FE3E2-0D7A-49A3-9DCA-941C0EA65965}"/>
              </a:ext>
            </a:extLst>
          </p:cNvPr>
          <p:cNvSpPr txBox="1"/>
          <p:nvPr/>
        </p:nvSpPr>
        <p:spPr>
          <a:xfrm>
            <a:off x="4517900" y="2538904"/>
            <a:ext cx="485107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Thank you!</a:t>
            </a:r>
            <a:endParaRPr lang="en-GB" sz="48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4" name="Picture 3" descr="O:\AllShare\Camilla\Staff Comms Toolkit\01 Logos\CGIAR\CGIAR_full_colour_transparent_backgrou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7" y="3611787"/>
            <a:ext cx="2397129" cy="2222955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40896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B905-9EBE-4304-A671-8CAD15A9FF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1457" y="932183"/>
            <a:ext cx="8819572" cy="1883590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en-US" sz="2000" dirty="0" smtClean="0">
                <a:latin typeface="Arial Narrow" panose="020B0606020202030204" pitchFamily="34" charset="0"/>
              </a:rPr>
              <a:t>This is a compilation of several presentations of the members of Bioversity International’s “Information Services and Seed Supplies” Team. If you need to cite it, we suggest the following: </a:t>
            </a:r>
          </a:p>
          <a:p>
            <a:pPr>
              <a:spcBef>
                <a:spcPts val="1600"/>
              </a:spcBef>
            </a:pPr>
            <a:r>
              <a:rPr lang="en-US" sz="2000" dirty="0" smtClean="0">
                <a:latin typeface="Arial Narrow" panose="020B0606020202030204" pitchFamily="34" charset="0"/>
              </a:rPr>
              <a:t>Steinke, J.; Gupta, A.; van </a:t>
            </a:r>
            <a:r>
              <a:rPr lang="en-US" sz="2000" dirty="0" err="1" smtClean="0">
                <a:latin typeface="Arial Narrow" panose="020B0606020202030204" pitchFamily="34" charset="0"/>
              </a:rPr>
              <a:t>Etten</a:t>
            </a:r>
            <a:r>
              <a:rPr lang="en-US" sz="2000" dirty="0" smtClean="0">
                <a:latin typeface="Arial Narrow" panose="020B0606020202030204" pitchFamily="34" charset="0"/>
              </a:rPr>
              <a:t>, J.; de Sousa, K. (2019) </a:t>
            </a:r>
            <a:r>
              <a:rPr lang="en-GB" sz="2000" dirty="0">
                <a:latin typeface="Arial Narrow" panose="020B0606020202030204" pitchFamily="34" charset="0"/>
              </a:rPr>
              <a:t>The “tricot” crowdsourcing methodology for varietal </a:t>
            </a:r>
            <a:r>
              <a:rPr lang="en-GB" sz="2000" dirty="0" smtClean="0">
                <a:latin typeface="Arial Narrow" panose="020B0606020202030204" pitchFamily="34" charset="0"/>
              </a:rPr>
              <a:t>diversification.</a:t>
            </a:r>
            <a:endParaRPr lang="en-GB" sz="2000" dirty="0">
              <a:latin typeface="Arial Narrow" panose="020B0606020202030204" pitchFamily="34" charset="0"/>
            </a:endParaRPr>
          </a:p>
          <a:p>
            <a:pPr>
              <a:spcBef>
                <a:spcPts val="1600"/>
              </a:spcBef>
            </a:pPr>
            <a:endParaRPr lang="en-US" sz="2000" dirty="0" smtClean="0">
              <a:latin typeface="Arial Narrow" panose="020B0606020202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1457" y="4173249"/>
            <a:ext cx="4698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https://github.com/kauedesousa/ClimMobTools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61457" y="3607191"/>
            <a:ext cx="5673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 Narrow" panose="020B0606020202030204" pitchFamily="34" charset="0"/>
              </a:rPr>
              <a:t>Other materials used in this training course are available at: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4920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10796" y="2404120"/>
            <a:ext cx="864096" cy="929408"/>
            <a:chOff x="3635896" y="2708920"/>
            <a:chExt cx="1229220" cy="1218334"/>
          </a:xfrm>
          <a:solidFill>
            <a:schemeClr val="accent6">
              <a:lumMod val="75000"/>
            </a:schemeClr>
          </a:solidFill>
        </p:grpSpPr>
        <p:sp>
          <p:nvSpPr>
            <p:cNvPr id="3" name="Rectangle 2"/>
            <p:cNvSpPr/>
            <p:nvPr/>
          </p:nvSpPr>
          <p:spPr>
            <a:xfrm>
              <a:off x="3635896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76463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651041" y="3350296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89052" y="335119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945224" y="3385262"/>
            <a:ext cx="864096" cy="929408"/>
            <a:chOff x="3635896" y="2708920"/>
            <a:chExt cx="1229220" cy="1218334"/>
          </a:xfrm>
          <a:solidFill>
            <a:schemeClr val="accent6">
              <a:lumMod val="75000"/>
            </a:schemeClr>
          </a:solidFill>
        </p:grpSpPr>
        <p:sp>
          <p:nvSpPr>
            <p:cNvPr id="8" name="Rectangle 7"/>
            <p:cNvSpPr/>
            <p:nvPr/>
          </p:nvSpPr>
          <p:spPr>
            <a:xfrm>
              <a:off x="3635896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276463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651041" y="3350296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89052" y="335119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939900" y="2404120"/>
            <a:ext cx="864096" cy="929408"/>
            <a:chOff x="3635896" y="2708920"/>
            <a:chExt cx="1229220" cy="1218334"/>
          </a:xfrm>
          <a:solidFill>
            <a:schemeClr val="accent6">
              <a:lumMod val="75000"/>
            </a:schemeClr>
          </a:solidFill>
        </p:grpSpPr>
        <p:sp>
          <p:nvSpPr>
            <p:cNvPr id="13" name="Rectangle 12"/>
            <p:cNvSpPr/>
            <p:nvPr/>
          </p:nvSpPr>
          <p:spPr>
            <a:xfrm>
              <a:off x="3635896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76463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51041" y="3350296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89052" y="335119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25062" y="3385262"/>
            <a:ext cx="864096" cy="929408"/>
            <a:chOff x="3635896" y="2708920"/>
            <a:chExt cx="1229220" cy="1218334"/>
          </a:xfrm>
          <a:solidFill>
            <a:schemeClr val="accent6">
              <a:lumMod val="75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3635896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76463" y="270892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51041" y="3350296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289052" y="3351190"/>
              <a:ext cx="57606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5778049" y="563092"/>
            <a:ext cx="520779" cy="162500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493767" y="1416593"/>
            <a:ext cx="1445021" cy="128658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1" idx="3"/>
          </p:cNvCxnSpPr>
          <p:nvPr/>
        </p:nvCxnSpPr>
        <p:spPr>
          <a:xfrm flipH="1" flipV="1">
            <a:off x="7809320" y="4094945"/>
            <a:ext cx="1710587" cy="124222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9" idx="3"/>
          </p:cNvCxnSpPr>
          <p:nvPr/>
        </p:nvCxnSpPr>
        <p:spPr>
          <a:xfrm flipH="1" flipV="1">
            <a:off x="7800471" y="3604988"/>
            <a:ext cx="2422793" cy="70900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6" idx="3"/>
          </p:cNvCxnSpPr>
          <p:nvPr/>
        </p:nvCxnSpPr>
        <p:spPr>
          <a:xfrm flipH="1">
            <a:off x="7803996" y="2645296"/>
            <a:ext cx="1718469" cy="468507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0"/>
          </p:cNvCxnSpPr>
          <p:nvPr/>
        </p:nvCxnSpPr>
        <p:spPr>
          <a:xfrm>
            <a:off x="7138654" y="1124744"/>
            <a:ext cx="3722" cy="127937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883004" y="954476"/>
            <a:ext cx="2344452" cy="144964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98695" y="3959488"/>
            <a:ext cx="1440093" cy="72357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129089" y="3604989"/>
            <a:ext cx="2809699" cy="107974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958069" y="4321274"/>
            <a:ext cx="728613" cy="1447941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626170" y="954476"/>
            <a:ext cx="2204606" cy="2159327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894966" y="3012211"/>
            <a:ext cx="1883083" cy="32063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3296287" y="493748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9429914" y="2335067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2708407" y="4492196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4084419" y="4541343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3476307" y="2820554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9993031" y="569907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6878358" y="742075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5413518" y="240075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5600543" y="5693471"/>
            <a:ext cx="460465" cy="4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9429913" y="5255109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10173051" y="4058838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://us.123rf.com/400wm/400/400/leremy/leremy1207/leremy120700005/14446305-agricultor-campesino-la-agricultura-del-pueblo-agricultura-icono-simbolo-sena-pictogra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6" b="65533"/>
          <a:stretch/>
        </p:blipFill>
        <p:spPr bwMode="auto">
          <a:xfrm>
            <a:off x="4094890" y="1014514"/>
            <a:ext cx="460465" cy="406073"/>
          </a:xfrm>
          <a:prstGeom prst="rect">
            <a:avLst/>
          </a:prstGeom>
          <a:solidFill>
            <a:schemeClr val="accent6">
              <a:lumMod val="7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192092" y="5586551"/>
            <a:ext cx="50326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GB" sz="3200" dirty="0" smtClean="0"/>
              <a:t>But, current methods lacks scalability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1260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38"/>
    </mc:Choice>
    <mc:Fallback xmlns="">
      <p:transition spd="slow" advTm="6743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255592" y="5091251"/>
            <a:ext cx="50326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GB" sz="3200" dirty="0" smtClean="0"/>
              <a:t>But, current methods lacks scalability</a:t>
            </a:r>
            <a:endParaRPr lang="en-GB" sz="3200" dirty="0"/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28" y="419100"/>
            <a:ext cx="9858138" cy="455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itle 1"/>
          <p:cNvSpPr txBox="1">
            <a:spLocks/>
          </p:cNvSpPr>
          <p:nvPr/>
        </p:nvSpPr>
        <p:spPr>
          <a:xfrm>
            <a:off x="101599" y="6168469"/>
            <a:ext cx="3979995" cy="78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400" dirty="0" err="1" smtClean="0">
                <a:latin typeface="+mn-lt"/>
              </a:rPr>
              <a:t>Misiko</a:t>
            </a:r>
            <a:r>
              <a:rPr lang="en-GB" sz="1400" dirty="0" smtClean="0">
                <a:latin typeface="+mn-lt"/>
              </a:rPr>
              <a:t> (2013) </a:t>
            </a:r>
            <a:r>
              <a:rPr lang="en-GB" sz="1400" i="1" dirty="0" smtClean="0">
                <a:latin typeface="+mn-lt"/>
              </a:rPr>
              <a:t>Agricultural Systems</a:t>
            </a:r>
            <a:r>
              <a:rPr lang="en-GB" sz="1400" dirty="0" smtClean="0">
                <a:latin typeface="+mn-lt"/>
              </a:rPr>
              <a:t> </a:t>
            </a:r>
            <a:r>
              <a:rPr lang="en-GB" sz="1400" b="1" dirty="0" smtClean="0">
                <a:latin typeface="+mn-lt"/>
              </a:rPr>
              <a:t>119</a:t>
            </a:r>
            <a:r>
              <a:rPr lang="en-GB" sz="1400" dirty="0" smtClean="0">
                <a:latin typeface="+mn-lt"/>
              </a:rPr>
              <a:t>:35-42</a:t>
            </a:r>
            <a:endParaRPr lang="en-GB" sz="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57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38"/>
    </mc:Choice>
    <mc:Fallback xmlns="">
      <p:transition spd="slow" advTm="6743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C07A4-CC87-412E-95A0-1EA552FE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A new agricultural research paradigm</a:t>
            </a:r>
            <a:endParaRPr lang="en-GB" sz="3600" dirty="0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26DF3697-472F-458D-A806-4A4D95F6E261}"/>
              </a:ext>
            </a:extLst>
          </p:cNvPr>
          <p:cNvSpPr/>
          <p:nvPr/>
        </p:nvSpPr>
        <p:spPr>
          <a:xfrm>
            <a:off x="2772910" y="3364483"/>
            <a:ext cx="1223615" cy="819801"/>
          </a:xfrm>
          <a:prstGeom prst="rightArrow">
            <a:avLst/>
          </a:prstGeom>
          <a:ln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831DD8C2-0D7A-4082-AB72-F2AE3F65D36A}"/>
              </a:ext>
            </a:extLst>
          </p:cNvPr>
          <p:cNvSpPr/>
          <p:nvPr/>
        </p:nvSpPr>
        <p:spPr>
          <a:xfrm>
            <a:off x="6951920" y="3379490"/>
            <a:ext cx="1293584" cy="778754"/>
          </a:xfrm>
          <a:prstGeom prst="rightArrow">
            <a:avLst/>
          </a:prstGeom>
          <a:ln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8" y="1244010"/>
            <a:ext cx="2804403" cy="522472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648" y="1244010"/>
            <a:ext cx="4206605" cy="527959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126" y="1244009"/>
            <a:ext cx="3542083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1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578" y="6423794"/>
            <a:ext cx="4405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400" dirty="0"/>
              <a:t>Dickinson et </a:t>
            </a:r>
            <a:r>
              <a:rPr lang="es-CR" sz="1400" dirty="0" smtClean="0"/>
              <a:t>al. (2012</a:t>
            </a:r>
            <a:r>
              <a:rPr lang="es-CR" sz="1400" dirty="0"/>
              <a:t>) </a:t>
            </a:r>
            <a:r>
              <a:rPr lang="es-CR" sz="1400" i="1" dirty="0"/>
              <a:t>Front. Ecol. </a:t>
            </a:r>
            <a:r>
              <a:rPr lang="es-CR" sz="1400" i="1" dirty="0" err="1" smtClean="0"/>
              <a:t>Environ</a:t>
            </a:r>
            <a:r>
              <a:rPr lang="es-CR" sz="1400" i="1" dirty="0" smtClean="0"/>
              <a:t>. </a:t>
            </a:r>
            <a:r>
              <a:rPr lang="es-CR" sz="1400" b="1" dirty="0" smtClean="0"/>
              <a:t>10</a:t>
            </a:r>
            <a:r>
              <a:rPr lang="es-CR" sz="1400" dirty="0"/>
              <a:t>(6):291-297</a:t>
            </a: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4714" y="361517"/>
            <a:ext cx="10940348" cy="2495983"/>
          </a:xfrm>
        </p:spPr>
        <p:txBody>
          <a:bodyPr>
            <a:normAutofit/>
          </a:bodyPr>
          <a:lstStyle/>
          <a:p>
            <a:r>
              <a:rPr lang="en-US" sz="3600" dirty="0"/>
              <a:t>Citizen science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>
                <a:solidFill>
                  <a:schemeClr val="tx1"/>
                </a:solidFill>
              </a:rPr>
              <a:t/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Scientific research carried out, at least in part, by non-professional scientists</a:t>
            </a:r>
          </a:p>
        </p:txBody>
      </p:sp>
      <p:pic>
        <p:nvPicPr>
          <p:cNvPr id="6" name="Grafik 3">
            <a:extLst>
              <a:ext uri="{FF2B5EF4-FFF2-40B4-BE49-F238E27FC236}">
                <a16:creationId xmlns:a16="http://schemas.microsoft.com/office/drawing/2014/main" id="{473DD354-BBB5-468A-B9B4-1B0A1F5A8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09" y="3049497"/>
            <a:ext cx="3681062" cy="2536403"/>
          </a:xfrm>
          <a:prstGeom prst="rect">
            <a:avLst/>
          </a:prstGeom>
        </p:spPr>
      </p:pic>
      <p:pic>
        <p:nvPicPr>
          <p:cNvPr id="1026" name="Picture 2" descr="Logo of ladybird recording sch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165" y="2118553"/>
            <a:ext cx="4172872" cy="147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urieuze neuz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3873198"/>
            <a:ext cx="3336925" cy="196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65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38"/>
    </mc:Choice>
    <mc:Fallback xmlns="">
      <p:transition xmlns:p14="http://schemas.microsoft.com/office/powerpoint/2010/main" spd="slow" advTm="6743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504" y="802763"/>
            <a:ext cx="6754096" cy="51320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34F596E-1ABD-4328-AB21-E928C942DB1A}"/>
              </a:ext>
            </a:extLst>
          </p:cNvPr>
          <p:cNvSpPr txBox="1">
            <a:spLocks/>
          </p:cNvSpPr>
          <p:nvPr/>
        </p:nvSpPr>
        <p:spPr>
          <a:xfrm>
            <a:off x="614714" y="361517"/>
            <a:ext cx="10940348" cy="8824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3580"/>
                </a:solidFill>
                <a:latin typeface="Arial Narrow" panose="020B0606020202030204" pitchFamily="34" charset="0"/>
              </a:rPr>
              <a:t>“Wisdom of Crowds”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9699" y="6070992"/>
            <a:ext cx="3979995" cy="78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600" dirty="0" err="1" smtClean="0">
                <a:latin typeface="+mn-lt"/>
              </a:rPr>
              <a:t>Surowiecki</a:t>
            </a:r>
            <a:r>
              <a:rPr lang="en-GB" sz="1600" dirty="0" smtClean="0">
                <a:latin typeface="+mn-lt"/>
              </a:rPr>
              <a:t> (2004) The wisdom of crowds.</a:t>
            </a:r>
            <a:endParaRPr lang="en-GB" sz="700" i="1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93399" y="1443956"/>
            <a:ext cx="45811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In </a:t>
            </a:r>
            <a:r>
              <a:rPr lang="en-GB" dirty="0"/>
              <a:t>1906, the English polymath Francis Galton visited a country fair in which 800 people took part in a contest to guess the weight </a:t>
            </a:r>
            <a:r>
              <a:rPr lang="en-GB" dirty="0" smtClean="0"/>
              <a:t>of ox.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9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084" y="2031999"/>
            <a:ext cx="8023754" cy="26634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6D8D9E-754E-4A4D-86BE-DE5C876232A9}"/>
              </a:ext>
            </a:extLst>
          </p:cNvPr>
          <p:cNvSpPr txBox="1">
            <a:spLocks/>
          </p:cNvSpPr>
          <p:nvPr/>
        </p:nvSpPr>
        <p:spPr>
          <a:xfrm>
            <a:off x="625826" y="389198"/>
            <a:ext cx="10940348" cy="785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002060"/>
                </a:solidFill>
                <a:latin typeface="Arial Narrow" panose="020B0606020202030204" pitchFamily="34" charset="0"/>
              </a:rPr>
              <a:t>Data accuracy: Reliability vs validity</a:t>
            </a:r>
            <a:endParaRPr lang="en-GB" sz="36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9AC2A3-381E-424C-BC8F-AA8AC5E520BF}"/>
              </a:ext>
            </a:extLst>
          </p:cNvPr>
          <p:cNvSpPr/>
          <p:nvPr/>
        </p:nvSpPr>
        <p:spPr>
          <a:xfrm>
            <a:off x="3852337" y="1238261"/>
            <a:ext cx="1979083" cy="3831167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AB8574-297D-470B-9BA8-1A3BF80BB8BE}"/>
              </a:ext>
            </a:extLst>
          </p:cNvPr>
          <p:cNvSpPr txBox="1"/>
          <p:nvPr/>
        </p:nvSpPr>
        <p:spPr>
          <a:xfrm>
            <a:off x="4598807" y="2794244"/>
            <a:ext cx="32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 Narrow" panose="020B0606020202030204" pitchFamily="34" charset="0"/>
              </a:rPr>
              <a:t>?</a:t>
            </a:r>
            <a:endParaRPr lang="en-US" sz="36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57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</TotalTime>
  <Words>1073</Words>
  <Application>Microsoft Office PowerPoint</Application>
  <PresentationFormat>Widescreen</PresentationFormat>
  <Paragraphs>172</Paragraphs>
  <Slides>31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Narrow</vt:lpstr>
      <vt:lpstr>Calibri</vt:lpstr>
      <vt:lpstr>Calibri Light</vt:lpstr>
      <vt:lpstr>Ink Free</vt:lpstr>
      <vt:lpstr>Office Theme</vt:lpstr>
      <vt:lpstr>PowerPoint Presentation</vt:lpstr>
      <vt:lpstr>What is the problem we want to solve?</vt:lpstr>
      <vt:lpstr>What is the problem we want to solve?</vt:lpstr>
      <vt:lpstr>PowerPoint Presentation</vt:lpstr>
      <vt:lpstr>PowerPoint Presentation</vt:lpstr>
      <vt:lpstr>A new agricultural research paradigm</vt:lpstr>
      <vt:lpstr>Citizen science  Scientific research carried out, at least in part, by non-professional scientists</vt:lpstr>
      <vt:lpstr>PowerPoint Presentation</vt:lpstr>
      <vt:lpstr>PowerPoint Presentation</vt:lpstr>
      <vt:lpstr>Distributed variety trials instead of centralized experiments</vt:lpstr>
      <vt:lpstr>triadic comparisons of technologies  tricot</vt:lpstr>
      <vt:lpstr>Distributed variety trials instead of centralized experiments</vt:lpstr>
      <vt:lpstr>Each farmer receives 3 varieties from a larger pool of pre-selected varieties</vt:lpstr>
      <vt:lpstr>Each farmer receives a personal trial package</vt:lpstr>
      <vt:lpstr>Variety randomization in tricot</vt:lpstr>
      <vt:lpstr>A tricot trial of common bean (Honduras)</vt:lpstr>
      <vt:lpstr>Farmers make simple observations in different criteria</vt:lpstr>
      <vt:lpstr>Farmers make simple observations in different criteria</vt:lpstr>
      <vt:lpstr>Farmers make simple observations in different criteria</vt:lpstr>
      <vt:lpstr>Farmers make simple observations in different criteria</vt:lpstr>
      <vt:lpstr>Project managers collect data from farmers, for analysis</vt:lpstr>
      <vt:lpstr>PowerPoint Presentation</vt:lpstr>
      <vt:lpstr>Combining many partial rankings to the full picture</vt:lpstr>
      <vt:lpstr>Model with partial rankings</vt:lpstr>
      <vt:lpstr>Two levels of learning</vt:lpstr>
      <vt:lpstr>Local learning</vt:lpstr>
      <vt:lpstr>Global learning</vt:lpstr>
      <vt:lpstr>PowerPoint Presentation</vt:lpstr>
      <vt:lpstr>In summary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 Sousa, Kaue</cp:lastModifiedBy>
  <cp:revision>848</cp:revision>
  <dcterms:created xsi:type="dcterms:W3CDTF">2016-11-15T05:57:31Z</dcterms:created>
  <dcterms:modified xsi:type="dcterms:W3CDTF">2019-04-10T06:48:37Z</dcterms:modified>
</cp:coreProperties>
</file>